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4" r:id="rId2"/>
    <p:sldId id="381" r:id="rId3"/>
    <p:sldId id="391" r:id="rId4"/>
    <p:sldId id="382" r:id="rId5"/>
    <p:sldId id="387" r:id="rId6"/>
    <p:sldId id="349" r:id="rId7"/>
    <p:sldId id="380" r:id="rId8"/>
    <p:sldId id="377" r:id="rId9"/>
    <p:sldId id="388" r:id="rId10"/>
    <p:sldId id="358" r:id="rId11"/>
    <p:sldId id="352" r:id="rId12"/>
    <p:sldId id="353" r:id="rId13"/>
    <p:sldId id="354" r:id="rId14"/>
    <p:sldId id="355" r:id="rId15"/>
    <p:sldId id="359" r:id="rId16"/>
    <p:sldId id="389" r:id="rId17"/>
    <p:sldId id="379" r:id="rId18"/>
    <p:sldId id="375" r:id="rId19"/>
    <p:sldId id="394" r:id="rId20"/>
    <p:sldId id="392" r:id="rId21"/>
    <p:sldId id="393" r:id="rId22"/>
    <p:sldId id="378" r:id="rId23"/>
    <p:sldId id="395" r:id="rId24"/>
    <p:sldId id="360" r:id="rId25"/>
    <p:sldId id="390" r:id="rId2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3D1C5"/>
    <a:srgbClr val="C1CCE1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9" autoAdjust="0"/>
    <p:restoredTop sz="79374" autoAdjust="0"/>
  </p:normalViewPr>
  <p:slideViewPr>
    <p:cSldViewPr>
      <p:cViewPr>
        <p:scale>
          <a:sx n="70" d="100"/>
          <a:sy n="70" d="100"/>
        </p:scale>
        <p:origin x="-792" y="230"/>
      </p:cViewPr>
      <p:guideLst>
        <p:guide orient="horz" pos="2160"/>
        <p:guide orient="horz" pos="1389"/>
        <p:guide orient="horz" pos="1434"/>
        <p:guide orient="horz" pos="2886"/>
        <p:guide orient="horz" pos="2931"/>
        <p:guide orient="horz" pos="4065"/>
        <p:guide orient="horz" pos="255"/>
        <p:guide orient="horz" pos="3657"/>
        <p:guide pos="3878"/>
        <p:guide pos="3833"/>
        <p:guide pos="2880"/>
        <p:guide pos="1927"/>
        <p:guide pos="1882"/>
        <p:guide pos="249"/>
        <p:guide pos="5511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94"/>
    </p:cViewPr>
  </p:sorterViewPr>
  <p:notesViewPr>
    <p:cSldViewPr>
      <p:cViewPr varScale="1">
        <p:scale>
          <a:sx n="84" d="100"/>
          <a:sy n="84" d="100"/>
        </p:scale>
        <p:origin x="-180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76147" cap="flat">
              <a:solidFill>
                <a:schemeClr val="tx2">
                  <a:lumMod val="75000"/>
                </a:schemeClr>
              </a:solidFill>
              <a:miter lim="800000"/>
            </a:ln>
          </c:spPr>
          <c:marker>
            <c:symbol val="circle"/>
            <c:size val="5"/>
            <c:spPr>
              <a:solidFill>
                <a:schemeClr val="tx2">
                  <a:lumMod val="75000"/>
                </a:schemeClr>
              </a:solidFill>
              <a:ln w="76147"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399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0.750000000000001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781440"/>
        <c:axId val="94782976"/>
      </c:lineChart>
      <c:catAx>
        <c:axId val="94781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99" b="0" i="0" u="none" strike="noStrike" baseline="0">
                    <a:solidFill>
                      <a:srgbClr val="000000"/>
                    </a:solidFill>
                    <a:latin typeface="Gill Sans MT"/>
                    <a:ea typeface="Gill Sans MT"/>
                    <a:cs typeface="Gill Sans MT"/>
                  </a:defRPr>
                </a:pPr>
                <a:r>
                  <a:rPr lang="en-GB" dirty="0" smtClean="0"/>
                  <a:t>  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.34781256074284406"/>
              <c:y val="0.884012101380769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4782976"/>
        <c:crosses val="autoZero"/>
        <c:auto val="1"/>
        <c:lblAlgn val="ctr"/>
        <c:lblOffset val="100"/>
        <c:noMultiLvlLbl val="0"/>
      </c:catAx>
      <c:valAx>
        <c:axId val="94782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99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94781440"/>
        <c:crosses val="autoZero"/>
        <c:crossBetween val="midCat"/>
      </c:valAx>
      <c:spPr>
        <a:noFill/>
        <a:ln w="25382">
          <a:noFill/>
        </a:ln>
      </c:spPr>
    </c:plotArea>
    <c:plotVisOnly val="1"/>
    <c:dispBlanksAs val="gap"/>
    <c:showDLblsOverMax val="0"/>
  </c:chart>
  <c:spPr>
    <a:effectLst>
      <a:outerShdw blurRad="63500" sx="102000" sy="102000" algn="ctr" rotWithShape="0">
        <a:prstClr val="black">
          <a:alpha val="33000"/>
        </a:prstClr>
      </a:outerShdw>
    </a:effectLst>
  </c:spPr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82158189249042E-2"/>
          <c:y val="0.12579958840928121"/>
          <c:w val="0.84491442802046823"/>
          <c:h val="0.788398181099916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 Income to €8000</c:v>
                </c:pt>
              </c:strCache>
            </c:strRef>
          </c:tx>
          <c:spPr>
            <a:ln w="76155">
              <a:solidFill>
                <a:schemeClr val="tx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0 mths</c:v>
                </c:pt>
                <c:pt idx="1">
                  <c:v>12 mths</c:v>
                </c:pt>
                <c:pt idx="2">
                  <c:v>24 mths</c:v>
                </c:pt>
                <c:pt idx="3">
                  <c:v>36 mths</c:v>
                </c:pt>
                <c:pt idx="4">
                  <c:v>48 mths</c:v>
                </c:pt>
                <c:pt idx="5">
                  <c:v>60 mths</c:v>
                </c:pt>
                <c:pt idx="6">
                  <c:v>72 mths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3500</c:v>
                </c:pt>
                <c:pt idx="2">
                  <c:v>6200</c:v>
                </c:pt>
                <c:pt idx="3">
                  <c:v>7500</c:v>
                </c:pt>
                <c:pt idx="4">
                  <c:v>7950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Risk Recognition</c:v>
                </c:pt>
              </c:strCache>
            </c:strRef>
          </c:tx>
          <c:spPr>
            <a:ln w="76155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0 mths</c:v>
                </c:pt>
                <c:pt idx="1">
                  <c:v>12 mths</c:v>
                </c:pt>
                <c:pt idx="2">
                  <c:v>24 mths</c:v>
                </c:pt>
                <c:pt idx="3">
                  <c:v>36 mths</c:v>
                </c:pt>
                <c:pt idx="4">
                  <c:v>48 mths</c:v>
                </c:pt>
                <c:pt idx="5">
                  <c:v>60 mths</c:v>
                </c:pt>
                <c:pt idx="6">
                  <c:v>72 mths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4">
                  <c:v>0</c:v>
                </c:pt>
                <c:pt idx="5">
                  <c:v>1000</c:v>
                </c:pt>
                <c:pt idx="6">
                  <c:v>2500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676608"/>
        <c:axId val="108678144"/>
      </c:lineChart>
      <c:catAx>
        <c:axId val="10867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99"/>
            </a:pPr>
            <a:endParaRPr lang="en-US"/>
          </a:p>
        </c:txPr>
        <c:crossAx val="108678144"/>
        <c:crosses val="autoZero"/>
        <c:auto val="1"/>
        <c:lblAlgn val="ctr"/>
        <c:lblOffset val="100"/>
        <c:noMultiLvlLbl val="0"/>
      </c:catAx>
      <c:valAx>
        <c:axId val="108678144"/>
        <c:scaling>
          <c:orientation val="minMax"/>
          <c:max val="80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&quot;€&quot;#,##0" sourceLinked="0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en-US"/>
          </a:p>
        </c:txPr>
        <c:crossAx val="108676608"/>
        <c:crosses val="autoZero"/>
        <c:crossBetween val="midCat"/>
      </c:valAx>
      <c:spPr>
        <a:noFill/>
        <a:ln w="25385">
          <a:noFill/>
        </a:ln>
      </c:spPr>
    </c:plotArea>
    <c:legend>
      <c:legendPos val="t"/>
      <c:layout>
        <c:manualLayout>
          <c:xMode val="edge"/>
          <c:yMode val="edge"/>
          <c:x val="0.17719692310488891"/>
          <c:y val="1.8760467032224955E-2"/>
          <c:w val="0.59327833539853303"/>
          <c:h val="7.142757657815834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82158189249042E-2"/>
          <c:y val="0.12579958840928121"/>
          <c:w val="0.84491442802046823"/>
          <c:h val="0.788398181099916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 Income to €8000</c:v>
                </c:pt>
              </c:strCache>
            </c:strRef>
          </c:tx>
          <c:spPr>
            <a:ln w="76155">
              <a:solidFill>
                <a:schemeClr val="tx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0 mths</c:v>
                </c:pt>
                <c:pt idx="1">
                  <c:v>12 mths</c:v>
                </c:pt>
                <c:pt idx="2">
                  <c:v>24 mths</c:v>
                </c:pt>
                <c:pt idx="3">
                  <c:v>36 mths</c:v>
                </c:pt>
                <c:pt idx="4">
                  <c:v>48 mths</c:v>
                </c:pt>
                <c:pt idx="5">
                  <c:v>60 mths</c:v>
                </c:pt>
                <c:pt idx="6">
                  <c:v>72 mths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3500</c:v>
                </c:pt>
                <c:pt idx="2">
                  <c:v>6200</c:v>
                </c:pt>
                <c:pt idx="3">
                  <c:v>7500</c:v>
                </c:pt>
                <c:pt idx="4">
                  <c:v>7950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Risk Recognition</c:v>
                </c:pt>
              </c:strCache>
            </c:strRef>
          </c:tx>
          <c:spPr>
            <a:ln w="76155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0 mths</c:v>
                </c:pt>
                <c:pt idx="1">
                  <c:v>12 mths</c:v>
                </c:pt>
                <c:pt idx="2">
                  <c:v>24 mths</c:v>
                </c:pt>
                <c:pt idx="3">
                  <c:v>36 mths</c:v>
                </c:pt>
                <c:pt idx="4">
                  <c:v>48 mths</c:v>
                </c:pt>
                <c:pt idx="5">
                  <c:v>60 mths</c:v>
                </c:pt>
                <c:pt idx="6">
                  <c:v>72 mths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4">
                  <c:v>0</c:v>
                </c:pt>
                <c:pt idx="5">
                  <c:v>1000</c:v>
                </c:pt>
                <c:pt idx="6">
                  <c:v>2500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102144"/>
        <c:axId val="124103680"/>
      </c:lineChart>
      <c:catAx>
        <c:axId val="12410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99"/>
            </a:pPr>
            <a:endParaRPr lang="en-US"/>
          </a:p>
        </c:txPr>
        <c:crossAx val="124103680"/>
        <c:crosses val="autoZero"/>
        <c:auto val="1"/>
        <c:lblAlgn val="ctr"/>
        <c:lblOffset val="100"/>
        <c:noMultiLvlLbl val="0"/>
      </c:catAx>
      <c:valAx>
        <c:axId val="124103680"/>
        <c:scaling>
          <c:orientation val="minMax"/>
          <c:max val="80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&quot;€&quot;#,##0" sourceLinked="0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en-US"/>
          </a:p>
        </c:txPr>
        <c:crossAx val="124102144"/>
        <c:crosses val="autoZero"/>
        <c:crossBetween val="midCat"/>
      </c:valAx>
      <c:spPr>
        <a:noFill/>
        <a:ln w="25385">
          <a:noFill/>
        </a:ln>
      </c:spPr>
    </c:plotArea>
    <c:legend>
      <c:legendPos val="t"/>
      <c:layout>
        <c:manualLayout>
          <c:xMode val="edge"/>
          <c:yMode val="edge"/>
          <c:x val="0.17719692310488891"/>
          <c:y val="1.8760467032224955E-2"/>
          <c:w val="0.59327833539853303"/>
          <c:h val="7.142757657815834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Income Recognition</c:v>
                </c:pt>
              </c:strCache>
            </c:strRef>
          </c:tx>
          <c:spPr>
            <a:ln w="76155">
              <a:solidFill>
                <a:schemeClr val="tx2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0 mths</c:v>
                </c:pt>
                <c:pt idx="1">
                  <c:v>12 mths</c:v>
                </c:pt>
                <c:pt idx="2">
                  <c:v>24 mths</c:v>
                </c:pt>
                <c:pt idx="3">
                  <c:v>36 mths</c:v>
                </c:pt>
                <c:pt idx="4">
                  <c:v>48 mths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3469</c:v>
                </c:pt>
                <c:pt idx="2">
                  <c:v>6122.4</c:v>
                </c:pt>
                <c:pt idx="3">
                  <c:v>7469.6</c:v>
                </c:pt>
                <c:pt idx="4">
                  <c:v>7950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Risk Recognition</c:v>
                </c:pt>
              </c:strCache>
            </c:strRef>
          </c:tx>
          <c:spPr>
            <a:ln w="76155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0 mths</c:v>
                </c:pt>
                <c:pt idx="1">
                  <c:v>12 mths</c:v>
                </c:pt>
                <c:pt idx="2">
                  <c:v>24 mths</c:v>
                </c:pt>
                <c:pt idx="3">
                  <c:v>36 mths</c:v>
                </c:pt>
                <c:pt idx="4">
                  <c:v>48 mths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1084</c:v>
                </c:pt>
                <c:pt idx="2">
                  <c:v>1862.25</c:v>
                </c:pt>
                <c:pt idx="3">
                  <c:v>2334.25</c:v>
                </c:pt>
                <c:pt idx="4">
                  <c:v>2500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189312"/>
        <c:axId val="124484608"/>
      </c:lineChart>
      <c:catAx>
        <c:axId val="12418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99"/>
            </a:pPr>
            <a:endParaRPr lang="en-US"/>
          </a:p>
        </c:txPr>
        <c:crossAx val="124484608"/>
        <c:crosses val="autoZero"/>
        <c:auto val="1"/>
        <c:lblAlgn val="ctr"/>
        <c:lblOffset val="100"/>
        <c:noMultiLvlLbl val="0"/>
      </c:catAx>
      <c:valAx>
        <c:axId val="124484608"/>
        <c:scaling>
          <c:orientation val="minMax"/>
          <c:max val="80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&quot;€&quot;#,##0" sourceLinked="0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en-US"/>
          </a:p>
        </c:txPr>
        <c:crossAx val="124189312"/>
        <c:crosses val="autoZero"/>
        <c:crossBetween val="midCat"/>
      </c:valAx>
      <c:spPr>
        <a:noFill/>
        <a:ln w="25385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D71EFFB-E2D6-4088-AB2D-359A7D7A9515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83A4C7-DEDC-4DB3-8520-3E5E2DFF1E5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12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56BE54-7BAC-4B21-9813-C9AAD0693477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5" tIns="47777" rIns="95555" bIns="47777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5" tIns="47777" rIns="95555" bIns="477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18336F-C0ED-41E7-9631-BD0184C7DA1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8326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07931" y="4715153"/>
            <a:ext cx="4969227" cy="4465264"/>
          </a:xfr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907932" y="749670"/>
            <a:ext cx="4988109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07931" y="4715153"/>
            <a:ext cx="4969227" cy="4465264"/>
          </a:xfr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07931" y="4715153"/>
            <a:ext cx="4969227" cy="4465264"/>
          </a:xfr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07931" y="4715153"/>
            <a:ext cx="4969227" cy="4465264"/>
          </a:xfr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07931" y="4715153"/>
            <a:ext cx="4969227" cy="445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07931" y="4715153"/>
            <a:ext cx="4969227" cy="445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59395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931" y="4715154"/>
            <a:ext cx="4966079" cy="44497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IE" dirty="0" smtClean="0"/>
              <a:t> Since 2006,ECM Analytics has, </a:t>
            </a:r>
            <a:r>
              <a:rPr lang="en-IE" baseline="0" dirty="0" smtClean="0"/>
              <a:t>via desk applications  </a:t>
            </a:r>
            <a:r>
              <a:rPr lang="en-IE" dirty="0">
                <a:solidFill>
                  <a:prstClr val="black"/>
                </a:solidFill>
              </a:rPr>
              <a:t>been delivering accurate report to banks and their auditors. Today, the enhanced ECM analytics, working off a cloud, delivers far more business intelligence, pricing and risk management information to banks and credit unions</a:t>
            </a:r>
            <a:r>
              <a:rPr lang="en-IE">
                <a:solidFill>
                  <a:prstClr val="black"/>
                </a:solidFill>
              </a:rPr>
              <a:t>. </a:t>
            </a:r>
          </a:p>
          <a:p>
            <a:pPr>
              <a:spcBef>
                <a:spcPct val="0"/>
              </a:spcBef>
            </a:pPr>
            <a:r>
              <a:rPr lang="en-IE">
                <a:solidFill>
                  <a:prstClr val="black"/>
                </a:solidFill>
              </a:rPr>
              <a:t>The </a:t>
            </a:r>
            <a:r>
              <a:rPr lang="en-IE" dirty="0">
                <a:solidFill>
                  <a:prstClr val="black"/>
                </a:solidFill>
              </a:rPr>
              <a:t>product  is universal and  operates with all currencies and all languages    </a:t>
            </a:r>
            <a:endParaRPr lang="en-IE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76260" indent="-298562">
              <a:defRPr>
                <a:solidFill>
                  <a:schemeClr val="tx1"/>
                </a:solidFill>
                <a:latin typeface="Gill Sans MT"/>
              </a:defRPr>
            </a:lvl2pPr>
            <a:lvl3pPr marL="1194245" indent="-238849">
              <a:defRPr>
                <a:solidFill>
                  <a:schemeClr val="tx1"/>
                </a:solidFill>
                <a:latin typeface="Gill Sans MT"/>
              </a:defRPr>
            </a:lvl3pPr>
            <a:lvl4pPr marL="1671944" indent="-238849">
              <a:defRPr>
                <a:solidFill>
                  <a:schemeClr val="tx1"/>
                </a:solidFill>
                <a:latin typeface="Gill Sans MT"/>
              </a:defRPr>
            </a:lvl4pPr>
            <a:lvl5pPr marL="2149642" indent="-238849">
              <a:defRPr>
                <a:solidFill>
                  <a:schemeClr val="tx1"/>
                </a:solidFill>
                <a:latin typeface="Gill Sans MT"/>
              </a:defRPr>
            </a:lvl5pPr>
            <a:lvl6pPr marL="2627339" indent="-2388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3105039" indent="-2388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582737" indent="-2388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4060435" indent="-23884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8F4199-B4CD-469A-B26B-5EB11886A66F}" type="slidenum">
              <a:rPr lang="en-IE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IE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07931" y="4715153"/>
            <a:ext cx="4969227" cy="445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931" y="4715154"/>
            <a:ext cx="4966079" cy="44497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68611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931" y="4715154"/>
            <a:ext cx="4966079" cy="4461817"/>
          </a:xfr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907931" y="749670"/>
            <a:ext cx="4986534" cy="37104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555" tIns="47777" rIns="95555" bIns="47777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>
              <a:latin typeface="Calibri" pitchFamily="34" charset="0"/>
            </a:endParaRPr>
          </a:p>
        </p:txBody>
      </p:sp>
      <p:sp>
        <p:nvSpPr>
          <p:cNvPr id="65539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931" y="4715154"/>
            <a:ext cx="4966079" cy="44497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2130425"/>
            <a:ext cx="806291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62F9-73F6-4D99-8ACE-B7B0524DB252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BDBA-227B-4949-A14C-7F6D2F7A3DB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9727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DF94F-A666-475C-9231-02F3EB97D392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AD6F-59CB-4A28-8196-DD4AC2D9F92F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635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75C2-5D6E-48CB-90B2-2520A11A0D3E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F7BE-1D12-4A34-8560-CD686924B96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362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8D908-FC05-41A2-9B83-3D370FAD8F99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5F0E4-34AC-4300-8C97-A83D70A2C91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147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60697"/>
            <a:ext cx="9108504" cy="1008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6778625" cy="1008411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0999-5D64-4B99-AEA8-6F02B9ADF8D4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DCA3-CAEB-4237-9362-61CB2A3A07A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6156176" y="-13708904"/>
            <a:ext cx="298782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Times New Roman" pitchFamily="18" charset="0"/>
                <a:cs typeface="Arial" pitchFamily="34" charset="0"/>
              </a:rPr>
              <a:t>CUFA</a:t>
            </a:r>
            <a:endParaRPr kumimoji="0" lang="en-I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  <a:ea typeface="Times New Roman" pitchFamily="18" charset="0"/>
                <a:cs typeface="Arial" pitchFamily="34" charset="0"/>
              </a:rPr>
              <a:t>Credit Union Financial Analytics</a:t>
            </a:r>
            <a:endParaRPr kumimoji="0" lang="en-IE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kumimoji="0" lang="en-I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 descr="C:\Users\Declan Mooney\AppData\Local\Temp\SolidDocuments\SolidCapture\SolidCaptureImage14268027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79" y="6089476"/>
            <a:ext cx="27908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361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60350"/>
            <a:ext cx="9144000" cy="1008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749AE-987B-4C15-814A-A7DD45280094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EC87-A8E6-451A-90BC-36017054565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" descr="C:\Users\Declan Mooney\AppData\Local\Temp\SolidDocuments\SolidCapture\SolidCaptureImage142680277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79" y="6089476"/>
            <a:ext cx="27908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12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886C-25B1-4794-A327-BD42458C6847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918B-6E6D-4629-A5F7-667F21C73F14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46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E1DB9-E95B-4F8A-B402-EE53AC30F0E9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D630-EFFF-4EA6-B5FD-725C292F7212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158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445EE-ECE0-4E53-BB94-B8FE929CAA63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6BA0-8921-4977-9779-8F0F3A4F5C8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598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646A4-5C31-46B2-926A-AAA6511CCDA7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86B9-32EF-4565-B40D-E6001F6EB70C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76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C432-F1DE-41D2-ABB4-85CA656EF52F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52BA-C84E-4A54-BBD3-BF622D37893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9563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B5B2-0843-475D-96D0-F9459BA39AC4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EE29-7D0F-4F1D-9535-82AEBBE1E739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701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78B74-682F-4A46-80C2-5142685B3406}" type="datetimeFigureOut">
              <a:rPr lang="en-IE"/>
              <a:pPr>
                <a:defRPr/>
              </a:pPr>
              <a:t>26/07/2013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6A3AF6-75CF-4AFE-88A5-B7C8C06E094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3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Gill Sans MT"/>
        </a:defRPr>
      </a:lvl9pPr>
    </p:titleStyle>
    <p:bodyStyle>
      <a:lvl1pPr marL="268288" indent="-268288" algn="l" rtl="0" fontAlgn="base">
        <a:spcBef>
          <a:spcPct val="20000"/>
        </a:spcBef>
        <a:spcAft>
          <a:spcPct val="0"/>
        </a:spcAft>
        <a:buClr>
          <a:srgbClr val="95B3D7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5B3D7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5B3D7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5B3D7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5B3D7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04850"/>
            <a:ext cx="9144000" cy="19018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5800" y="-315913"/>
            <a:ext cx="64770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>
              <a:lnSpc>
                <a:spcPct val="95000"/>
              </a:lnSpc>
              <a:spcBef>
                <a:spcPts val="1750"/>
              </a:spcBef>
            </a:pPr>
            <a:endParaRPr lang="en-IE" sz="2800">
              <a:solidFill>
                <a:srgbClr val="FFCC66"/>
              </a:solidFill>
              <a:latin typeface="Times New Roman" pitchFamily="18" charset="0"/>
            </a:endParaRPr>
          </a:p>
          <a:p>
            <a:pPr>
              <a:lnSpc>
                <a:spcPct val="95000"/>
              </a:lnSpc>
              <a:spcBef>
                <a:spcPts val="1750"/>
              </a:spcBef>
            </a:pPr>
            <a:endParaRPr lang="en-IE" sz="2800">
              <a:solidFill>
                <a:srgbClr val="FFCC66"/>
              </a:solidFill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810000" y="252253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0" y="692149"/>
            <a:ext cx="9143999" cy="19145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IE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Empirical Credit-Risk Management (ECM)</a:t>
            </a:r>
            <a:endParaRPr lang="en-IE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280988" y="6021388"/>
            <a:ext cx="7848600" cy="5762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000" dirty="0" smtClean="0">
                <a:solidFill>
                  <a:schemeClr val="bg1">
                    <a:lumMod val="75000"/>
                  </a:schemeClr>
                </a:solidFill>
              </a:rPr>
              <a:t>www.</a:t>
            </a:r>
            <a:r>
              <a:rPr lang="en-IE" sz="2000" b="1" dirty="0" smtClean="0">
                <a:solidFill>
                  <a:schemeClr val="bg1">
                    <a:lumMod val="75000"/>
                  </a:schemeClr>
                </a:solidFill>
              </a:rPr>
              <a:t>CUFA</a:t>
            </a:r>
            <a:r>
              <a:rPr lang="en-IE" sz="2000" dirty="0" smtClean="0">
                <a:solidFill>
                  <a:schemeClr val="bg1">
                    <a:lumMod val="75000"/>
                  </a:schemeClr>
                </a:solidFill>
              </a:rPr>
              <a:t>.ie</a:t>
            </a:r>
            <a:endParaRPr lang="en-IE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03" name="TextBox 3"/>
          <p:cNvSpPr txBox="1">
            <a:spLocks noChangeArrowheads="1"/>
          </p:cNvSpPr>
          <p:nvPr/>
        </p:nvSpPr>
        <p:spPr bwMode="auto">
          <a:xfrm>
            <a:off x="1979712" y="5517232"/>
            <a:ext cx="503118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IE" sz="2400" dirty="0" smtClean="0"/>
              <a:t>Credit Union Financial Analytics Ltd</a:t>
            </a:r>
            <a:endParaRPr lang="en-IE" sz="2400" dirty="0"/>
          </a:p>
          <a:p>
            <a:endParaRPr lang="en-IE" dirty="0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0816" y="5943351"/>
            <a:ext cx="15440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 b="1" dirty="0" smtClean="0"/>
          </a:p>
          <a:p>
            <a:endParaRPr lang="en-IE" b="1" dirty="0"/>
          </a:p>
          <a:p>
            <a:r>
              <a:rPr lang="en-IE" b="1" dirty="0" smtClean="0"/>
              <a:t>26 July 2013</a:t>
            </a:r>
            <a:endParaRPr lang="en-IE" b="1" dirty="0"/>
          </a:p>
          <a:p>
            <a:endParaRPr lang="en-IE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06896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Presentation </a:t>
            </a:r>
          </a:p>
          <a:p>
            <a:pPr algn="ctr"/>
            <a:r>
              <a:rPr lang="en-GB" b="1" dirty="0" smtClean="0"/>
              <a:t>To</a:t>
            </a:r>
          </a:p>
          <a:p>
            <a:pPr algn="ctr"/>
            <a:r>
              <a:rPr lang="en-GB" sz="2800" b="1" dirty="0" smtClean="0"/>
              <a:t>FMB Group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8823485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57313" y="1770063"/>
            <a:ext cx="1765300" cy="381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52775" y="1770063"/>
            <a:ext cx="1766888" cy="381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32588" y="1770063"/>
            <a:ext cx="1765300" cy="381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1770063"/>
            <a:ext cx="1766888" cy="381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239568"/>
              </p:ext>
            </p:extLst>
          </p:nvPr>
        </p:nvGraphicFramePr>
        <p:xfrm>
          <a:off x="661988" y="1247775"/>
          <a:ext cx="8251825" cy="473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 rot="5400000">
            <a:off x="646385" y="5655143"/>
            <a:ext cx="50641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Recognition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Income &amp; Risk</a:t>
            </a:r>
            <a:endParaRPr lang="en-IE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25575" y="6200775"/>
            <a:ext cx="7064375" cy="504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624138" y="6200775"/>
            <a:ext cx="1049337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</a:t>
            </a:r>
            <a:r>
              <a:rPr lang="en-I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2.5k</a:t>
            </a:r>
            <a:endParaRPr lang="en-I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56550" y="6200775"/>
            <a:ext cx="104933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</a:t>
            </a:r>
            <a:r>
              <a:rPr lang="en-I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0.3k</a:t>
            </a:r>
            <a:endParaRPr lang="en-I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115888"/>
            <a:ext cx="9144000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800" dirty="0">
                <a:solidFill>
                  <a:schemeClr val="tx2">
                    <a:lumMod val="75000"/>
                  </a:schemeClr>
                </a:solidFill>
              </a:rPr>
              <a:t>Synchronising Risk Recognition with Income </a:t>
            </a:r>
            <a:r>
              <a:rPr lang="en-IE" sz="2800" dirty="0" smtClean="0">
                <a:solidFill>
                  <a:schemeClr val="tx2">
                    <a:lumMod val="75000"/>
                  </a:schemeClr>
                </a:solidFill>
              </a:rPr>
              <a:t>Reporting – using ECM Analytics</a:t>
            </a:r>
            <a:endParaRPr lang="en-IE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900" y="2433236"/>
            <a:ext cx="287784" cy="22330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Income and Credit Risk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9763" y="4005263"/>
            <a:ext cx="744537" cy="3603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 smtClean="0"/>
              <a:t>3.5k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40300" y="2732088"/>
            <a:ext cx="742950" cy="3603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 smtClean="0"/>
              <a:t>2.7k</a:t>
            </a:r>
            <a:endParaRPr lang="en-IE" sz="1400" dirty="0"/>
          </a:p>
        </p:txBody>
      </p:sp>
      <p:sp>
        <p:nvSpPr>
          <p:cNvPr id="19" name="Rectangle 18"/>
          <p:cNvSpPr/>
          <p:nvPr/>
        </p:nvSpPr>
        <p:spPr>
          <a:xfrm>
            <a:off x="6767513" y="2081213"/>
            <a:ext cx="744537" cy="3603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 smtClean="0"/>
              <a:t>1.3k</a:t>
            </a:r>
            <a:endParaRPr lang="en-IE" sz="1400" dirty="0"/>
          </a:p>
        </p:txBody>
      </p:sp>
      <p:sp>
        <p:nvSpPr>
          <p:cNvPr id="21" name="Rectangle 20"/>
          <p:cNvSpPr/>
          <p:nvPr/>
        </p:nvSpPr>
        <p:spPr>
          <a:xfrm>
            <a:off x="8108950" y="1916113"/>
            <a:ext cx="744538" cy="3603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 smtClean="0"/>
              <a:t>0.5k</a:t>
            </a:r>
            <a:endParaRPr lang="en-IE" sz="1400" dirty="0"/>
          </a:p>
        </p:txBody>
      </p:sp>
      <p:sp>
        <p:nvSpPr>
          <p:cNvPr id="22" name="Rectangle 21"/>
          <p:cNvSpPr/>
          <p:nvPr/>
        </p:nvSpPr>
        <p:spPr>
          <a:xfrm>
            <a:off x="3192463" y="5151438"/>
            <a:ext cx="744537" cy="358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1.0k</a:t>
            </a:r>
            <a:endParaRPr lang="en-IE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8713" y="4778375"/>
            <a:ext cx="742950" cy="3603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0.8k</a:t>
            </a:r>
            <a:endParaRPr lang="en-IE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62750" y="4578350"/>
            <a:ext cx="742950" cy="3603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0.5k</a:t>
            </a:r>
            <a:endParaRPr lang="en-IE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108950" y="4559300"/>
            <a:ext cx="744538" cy="358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0.2k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98963" y="6200775"/>
            <a:ext cx="105092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€1.9k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57925" y="6199188"/>
            <a:ext cx="105092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€0.8k</a:t>
            </a:r>
          </a:p>
        </p:txBody>
      </p:sp>
    </p:spTree>
    <p:extLst>
      <p:ext uri="{BB962C8B-B14F-4D97-AF65-F5344CB8AC3E}">
        <p14:creationId xmlns:p14="http://schemas.microsoft.com/office/powerpoint/2010/main" val="27219863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39713"/>
            <a:ext cx="8456613" cy="637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11163" y="466725"/>
            <a:ext cx="24320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dirty="0"/>
              <a:t>ECM </a:t>
            </a:r>
            <a:r>
              <a:rPr lang="en-GB" sz="2400" b="1" dirty="0" smtClean="0"/>
              <a:t>Analytics</a:t>
            </a:r>
            <a:endParaRPr lang="en-GB" sz="2400" b="1" dirty="0"/>
          </a:p>
          <a:p>
            <a:pPr eaLnBrk="1" hangingPunct="1">
              <a:spcBef>
                <a:spcPct val="50000"/>
              </a:spcBef>
            </a:pPr>
            <a:r>
              <a:rPr lang="en-GB" sz="2400" b="1" dirty="0" smtClean="0"/>
              <a:t>Top-Down</a:t>
            </a:r>
          </a:p>
          <a:p>
            <a:pPr eaLnBrk="1" hangingPunct="1">
              <a:spcBef>
                <a:spcPct val="50000"/>
              </a:spcBef>
            </a:pPr>
            <a:r>
              <a:rPr lang="en-GB" sz="2400" b="1" dirty="0" smtClean="0"/>
              <a:t>Analysis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59937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95288" y="260647"/>
            <a:ext cx="6841008" cy="936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192240" rIns="92160" bIns="46080" anchor="ctr"/>
          <a:lstStyle/>
          <a:p>
            <a:pPr fontAlgn="auto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IE" sz="4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6" charset="0"/>
                <a:cs typeface="+mn-cs"/>
              </a:rPr>
              <a:t> </a:t>
            </a:r>
          </a:p>
        </p:txBody>
      </p:sp>
      <p:sp>
        <p:nvSpPr>
          <p:cNvPr id="17411" name="Title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IE" sz="3600" dirty="0" smtClean="0"/>
              <a:t>ECM Analytics - </a:t>
            </a:r>
            <a:r>
              <a:rPr lang="en-IE" sz="3600" b="1" dirty="0" smtClean="0"/>
              <a:t>Inputs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288" y="1700808"/>
            <a:ext cx="8229600" cy="2481262"/>
          </a:xfrm>
        </p:spPr>
        <p:txBody>
          <a:bodyPr/>
          <a:lstStyle/>
          <a:p>
            <a:r>
              <a:rPr lang="en-GB" sz="2800" dirty="0" smtClean="0"/>
              <a:t>Loan </a:t>
            </a:r>
            <a:r>
              <a:rPr lang="en-GB" sz="2800" dirty="0"/>
              <a:t>characteristics and </a:t>
            </a:r>
            <a:r>
              <a:rPr lang="en-GB" sz="2800" dirty="0" smtClean="0"/>
              <a:t>loan histories </a:t>
            </a:r>
          </a:p>
          <a:p>
            <a:endParaRPr lang="en-GB" sz="800" dirty="0"/>
          </a:p>
          <a:p>
            <a:r>
              <a:rPr lang="en-GB" sz="2800" dirty="0" smtClean="0"/>
              <a:t>Recovery and Write-off data (LGDs)</a:t>
            </a:r>
          </a:p>
          <a:p>
            <a:endParaRPr lang="en-IE" sz="800" dirty="0" smtClean="0"/>
          </a:p>
          <a:p>
            <a:r>
              <a:rPr lang="en-IE" sz="2800" dirty="0" smtClean="0"/>
              <a:t>Portfolio Age, Maturity and Rate of Attrition</a:t>
            </a:r>
          </a:p>
          <a:p>
            <a:pPr marL="457200" lvl="1" indent="0">
              <a:buNone/>
            </a:pPr>
            <a:r>
              <a:rPr lang="en-IE" sz="2400" dirty="0" smtClean="0"/>
              <a:t>     - To calculate </a:t>
            </a:r>
            <a:r>
              <a:rPr lang="en-IE" sz="2400" i="1" dirty="0" smtClean="0"/>
              <a:t>Well-Performing</a:t>
            </a:r>
            <a:r>
              <a:rPr lang="en-IE" sz="2400" dirty="0" smtClean="0"/>
              <a:t> </a:t>
            </a:r>
            <a:r>
              <a:rPr lang="en-IE" sz="2400" dirty="0"/>
              <a:t>P</a:t>
            </a:r>
            <a:r>
              <a:rPr lang="en-IE" sz="2400" dirty="0" smtClean="0"/>
              <a:t>ortfolio risk</a:t>
            </a:r>
          </a:p>
          <a:p>
            <a:pPr marL="457200" lvl="1" indent="0">
              <a:buNone/>
            </a:pPr>
            <a:endParaRPr lang="en-IE" sz="1000" dirty="0" smtClean="0"/>
          </a:p>
        </p:txBody>
      </p:sp>
      <p:sp>
        <p:nvSpPr>
          <p:cNvPr id="3" name="Right Arrow 2"/>
          <p:cNvSpPr/>
          <p:nvPr/>
        </p:nvSpPr>
        <p:spPr>
          <a:xfrm>
            <a:off x="2627313" y="4978003"/>
            <a:ext cx="836613" cy="5762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6" name="Right Arrow 15"/>
          <p:cNvSpPr/>
          <p:nvPr/>
        </p:nvSpPr>
        <p:spPr>
          <a:xfrm>
            <a:off x="5683251" y="4978003"/>
            <a:ext cx="836612" cy="5762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" name="Rounded Rectangle 1"/>
          <p:cNvSpPr/>
          <p:nvPr/>
        </p:nvSpPr>
        <p:spPr>
          <a:xfrm>
            <a:off x="406401" y="4581128"/>
            <a:ext cx="2222500" cy="1368425"/>
          </a:xfrm>
          <a:prstGeom prst="roundRect">
            <a:avLst>
              <a:gd name="adj" fmla="val 9705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Portfolio Data</a:t>
            </a:r>
            <a:br>
              <a:rPr lang="en-I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I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&amp;</a:t>
            </a:r>
            <a:br>
              <a:rPr lang="en-I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IE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Write-offs</a:t>
            </a:r>
            <a:endParaRPr lang="en-I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62338" y="4581128"/>
            <a:ext cx="2222500" cy="1368425"/>
          </a:xfrm>
          <a:prstGeom prst="roundRect">
            <a:avLst>
              <a:gd name="adj" fmla="val 9705"/>
            </a:avLst>
          </a:prstGeom>
          <a:solidFill>
            <a:schemeClr val="accent6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400" dirty="0"/>
              <a:t>ECM Analytics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518276" y="4581128"/>
            <a:ext cx="2222500" cy="1368425"/>
          </a:xfrm>
          <a:prstGeom prst="roundRect">
            <a:avLst>
              <a:gd name="adj" fmla="val 9705"/>
            </a:avLst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400" dirty="0"/>
              <a:t>Loss Forecasts</a:t>
            </a:r>
            <a:br>
              <a:rPr lang="en-IE" sz="2400" dirty="0"/>
            </a:br>
            <a:r>
              <a:rPr lang="en-IE" sz="2400" dirty="0"/>
              <a:t>&amp;</a:t>
            </a:r>
            <a:br>
              <a:rPr lang="en-IE" sz="2400" dirty="0"/>
            </a:br>
            <a:r>
              <a:rPr lang="en-IE" sz="2400" dirty="0"/>
              <a:t>Provisions</a:t>
            </a:r>
          </a:p>
        </p:txBody>
      </p:sp>
    </p:spTree>
    <p:extLst>
      <p:ext uri="{BB962C8B-B14F-4D97-AF65-F5344CB8AC3E}">
        <p14:creationId xmlns:p14="http://schemas.microsoft.com/office/powerpoint/2010/main" val="319092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IE" sz="3600" dirty="0" smtClean="0"/>
              <a:t>ECM Analytics - </a:t>
            </a:r>
            <a:r>
              <a:rPr lang="en-IE" sz="3600" b="1" dirty="0" smtClean="0"/>
              <a:t>Outputs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11256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400" b="1" dirty="0" smtClean="0"/>
              <a:t>Macro Portfolio and Sub-Portfolios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000" dirty="0" smtClean="0"/>
              <a:t>Loss Forecast and Provisions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000" dirty="0" smtClean="0"/>
              <a:t>Trends - short, medium and longer term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000" dirty="0" smtClean="0"/>
              <a:t>Pricing, with Risk Premiums</a:t>
            </a:r>
            <a:endParaRPr lang="en-IE" sz="1000" dirty="0"/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000" dirty="0" smtClean="0"/>
              <a:t>Analyses by e.g.  </a:t>
            </a:r>
          </a:p>
          <a:p>
            <a:pPr lvl="2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1600" dirty="0" smtClean="0"/>
              <a:t>car loans, home improvement, students ,maturity, value bands, etc.</a:t>
            </a:r>
            <a:endParaRPr lang="en-IE" sz="1000" dirty="0" smtClean="0"/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400" b="1" dirty="0" smtClean="0"/>
              <a:t>Micro Portfolio Analyses 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000" dirty="0" smtClean="0"/>
              <a:t>Characteristic combinations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000" dirty="0"/>
              <a:t>Risk Pricing</a:t>
            </a:r>
            <a:endParaRPr lang="en-IE" sz="2000" dirty="0"/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400" b="1" dirty="0" smtClean="0"/>
              <a:t>Loan Review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000" dirty="0" smtClean="0"/>
              <a:t>Account </a:t>
            </a:r>
            <a:r>
              <a:rPr lang="en-GB" sz="2000" dirty="0"/>
              <a:t>level </a:t>
            </a:r>
            <a:r>
              <a:rPr lang="en-GB" sz="2000" dirty="0" smtClean="0"/>
              <a:t>analyses</a:t>
            </a:r>
            <a:endParaRPr lang="en-IE" sz="1000" dirty="0" smtClean="0"/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400" b="1" dirty="0" smtClean="0"/>
              <a:t>Age &amp; Maturity Analyses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000" dirty="0" smtClean="0"/>
              <a:t>Well-Performing and Arrear loans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IE" sz="2400" dirty="0" smtClean="0"/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IE" sz="1400" dirty="0" smtClean="0"/>
          </a:p>
        </p:txBody>
      </p:sp>
    </p:spTree>
    <p:extLst>
      <p:ext uri="{BB962C8B-B14F-4D97-AF65-F5344CB8AC3E}">
        <p14:creationId xmlns:p14="http://schemas.microsoft.com/office/powerpoint/2010/main" val="41926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Arrow 29"/>
          <p:cNvSpPr/>
          <p:nvPr/>
        </p:nvSpPr>
        <p:spPr>
          <a:xfrm>
            <a:off x="5681663" y="657225"/>
            <a:ext cx="836612" cy="5762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34" name="Right Arrow 33"/>
          <p:cNvSpPr/>
          <p:nvPr/>
        </p:nvSpPr>
        <p:spPr>
          <a:xfrm rot="5400000">
            <a:off x="4333875" y="1220788"/>
            <a:ext cx="458788" cy="3349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grpSp>
        <p:nvGrpSpPr>
          <p:cNvPr id="19460" name="Group 16"/>
          <p:cNvGrpSpPr>
            <a:grpSpLocks/>
          </p:cNvGrpSpPr>
          <p:nvPr/>
        </p:nvGrpSpPr>
        <p:grpSpPr bwMode="auto">
          <a:xfrm>
            <a:off x="2130425" y="2108200"/>
            <a:ext cx="957263" cy="3744913"/>
            <a:chOff x="2130590" y="2367930"/>
            <a:chExt cx="957817" cy="3744268"/>
          </a:xfrm>
        </p:grpSpPr>
        <p:sp>
          <p:nvSpPr>
            <p:cNvPr id="4" name="Rectangle 3"/>
            <p:cNvSpPr/>
            <p:nvPr/>
          </p:nvSpPr>
          <p:spPr>
            <a:xfrm>
              <a:off x="2908915" y="2367930"/>
              <a:ext cx="179492" cy="37442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5" name="Right Arrow 4"/>
            <p:cNvSpPr/>
            <p:nvPr/>
          </p:nvSpPr>
          <p:spPr>
            <a:xfrm flipH="1">
              <a:off x="2130590" y="3836115"/>
              <a:ext cx="827567" cy="431726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sp>
        <p:nvSpPr>
          <p:cNvPr id="19" name="Right Arrow 18"/>
          <p:cNvSpPr/>
          <p:nvPr/>
        </p:nvSpPr>
        <p:spPr>
          <a:xfrm rot="5400000">
            <a:off x="4342606" y="1921669"/>
            <a:ext cx="458788" cy="33655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0" name="Right Arrow 19"/>
          <p:cNvSpPr/>
          <p:nvPr/>
        </p:nvSpPr>
        <p:spPr>
          <a:xfrm rot="5400000">
            <a:off x="4334669" y="2632869"/>
            <a:ext cx="457200" cy="3349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1" name="Right Arrow 20"/>
          <p:cNvSpPr/>
          <p:nvPr/>
        </p:nvSpPr>
        <p:spPr>
          <a:xfrm rot="5400000">
            <a:off x="4334669" y="3344069"/>
            <a:ext cx="457200" cy="3349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2" name="Right Arrow 21"/>
          <p:cNvSpPr/>
          <p:nvPr/>
        </p:nvSpPr>
        <p:spPr>
          <a:xfrm rot="5400000">
            <a:off x="4334669" y="4055269"/>
            <a:ext cx="457200" cy="3349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3" name="Right Arrow 22"/>
          <p:cNvSpPr/>
          <p:nvPr/>
        </p:nvSpPr>
        <p:spPr>
          <a:xfrm rot="5400000">
            <a:off x="4333875" y="4765676"/>
            <a:ext cx="458787" cy="3349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" name="Right Arrow 23"/>
          <p:cNvSpPr/>
          <p:nvPr/>
        </p:nvSpPr>
        <p:spPr>
          <a:xfrm rot="5400000">
            <a:off x="4333875" y="5476876"/>
            <a:ext cx="458787" cy="3349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3438525" y="1608138"/>
            <a:ext cx="2249488" cy="48101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Loan Portfolios</a:t>
            </a:r>
            <a:endParaRPr lang="en-IE" dirty="0"/>
          </a:p>
        </p:txBody>
      </p:sp>
      <p:sp>
        <p:nvSpPr>
          <p:cNvPr id="9" name="Rounded Rectangle 8"/>
          <p:cNvSpPr/>
          <p:nvPr/>
        </p:nvSpPr>
        <p:spPr>
          <a:xfrm>
            <a:off x="3438525" y="2319338"/>
            <a:ext cx="2249488" cy="48101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Loan Maturities</a:t>
            </a:r>
            <a:endParaRPr lang="en-IE" dirty="0"/>
          </a:p>
        </p:txBody>
      </p:sp>
      <p:sp>
        <p:nvSpPr>
          <p:cNvPr id="10" name="Rounded Rectangle 9"/>
          <p:cNvSpPr/>
          <p:nvPr/>
        </p:nvSpPr>
        <p:spPr>
          <a:xfrm>
            <a:off x="3438525" y="3030538"/>
            <a:ext cx="2249488" cy="48101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Loan Officers</a:t>
            </a:r>
            <a:endParaRPr lang="en-IE" dirty="0"/>
          </a:p>
        </p:txBody>
      </p:sp>
      <p:sp>
        <p:nvSpPr>
          <p:cNvPr id="11" name="Rounded Rectangle 10"/>
          <p:cNvSpPr/>
          <p:nvPr/>
        </p:nvSpPr>
        <p:spPr>
          <a:xfrm>
            <a:off x="3438525" y="3740150"/>
            <a:ext cx="2249488" cy="4826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Rescheduled Loans</a:t>
            </a:r>
            <a:endParaRPr lang="en-IE" dirty="0"/>
          </a:p>
        </p:txBody>
      </p:sp>
      <p:sp>
        <p:nvSpPr>
          <p:cNvPr id="12" name="Rounded Rectangle 11"/>
          <p:cNvSpPr/>
          <p:nvPr/>
        </p:nvSpPr>
        <p:spPr>
          <a:xfrm>
            <a:off x="3453606" y="4451350"/>
            <a:ext cx="2249488" cy="481013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Arrear Ages</a:t>
            </a:r>
            <a:endParaRPr lang="en-IE" dirty="0"/>
          </a:p>
        </p:txBody>
      </p:sp>
      <p:sp>
        <p:nvSpPr>
          <p:cNvPr id="14" name="Rounded Rectangle 13"/>
          <p:cNvSpPr/>
          <p:nvPr/>
        </p:nvSpPr>
        <p:spPr>
          <a:xfrm>
            <a:off x="3438525" y="5162550"/>
            <a:ext cx="2249488" cy="500597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Branch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 Performance</a:t>
            </a:r>
            <a:endParaRPr lang="en-IE" dirty="0"/>
          </a:p>
        </p:txBody>
      </p:sp>
      <p:sp>
        <p:nvSpPr>
          <p:cNvPr id="16" name="Rounded Rectangle 15"/>
          <p:cNvSpPr/>
          <p:nvPr/>
        </p:nvSpPr>
        <p:spPr>
          <a:xfrm>
            <a:off x="3438525" y="5873750"/>
            <a:ext cx="2249488" cy="579586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Selected Others</a:t>
            </a:r>
            <a:endParaRPr lang="en-IE" dirty="0"/>
          </a:p>
        </p:txBody>
      </p:sp>
      <p:sp>
        <p:nvSpPr>
          <p:cNvPr id="7" name="Oval 6"/>
          <p:cNvSpPr/>
          <p:nvPr/>
        </p:nvSpPr>
        <p:spPr>
          <a:xfrm>
            <a:off x="321470" y="3000375"/>
            <a:ext cx="1658144" cy="15843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New Lending Policy</a:t>
            </a:r>
            <a:endParaRPr lang="en-IE" sz="17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9475" name="Group 26"/>
          <p:cNvGrpSpPr>
            <a:grpSpLocks/>
          </p:cNvGrpSpPr>
          <p:nvPr/>
        </p:nvGrpSpPr>
        <p:grpSpPr bwMode="auto">
          <a:xfrm flipH="1">
            <a:off x="6067425" y="2114550"/>
            <a:ext cx="958850" cy="3743325"/>
            <a:chOff x="2130590" y="2367930"/>
            <a:chExt cx="957817" cy="3744268"/>
          </a:xfrm>
        </p:grpSpPr>
        <p:sp>
          <p:nvSpPr>
            <p:cNvPr id="28" name="Rectangle 27"/>
            <p:cNvSpPr/>
            <p:nvPr/>
          </p:nvSpPr>
          <p:spPr>
            <a:xfrm>
              <a:off x="2907627" y="2367930"/>
              <a:ext cx="180780" cy="37442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9" name="Right Arrow 28"/>
            <p:cNvSpPr/>
            <p:nvPr/>
          </p:nvSpPr>
          <p:spPr>
            <a:xfrm flipH="1">
              <a:off x="2130590" y="3836738"/>
              <a:ext cx="827782" cy="43190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sp>
        <p:nvSpPr>
          <p:cNvPr id="31" name="Oval 30"/>
          <p:cNvSpPr/>
          <p:nvPr/>
        </p:nvSpPr>
        <p:spPr>
          <a:xfrm>
            <a:off x="7164388" y="3000375"/>
            <a:ext cx="1800100" cy="15843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IE" sz="1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Credit Control</a:t>
            </a:r>
            <a:r>
              <a:rPr lang="en-IE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IE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IE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Policy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1469" y="4754563"/>
            <a:ext cx="1584325" cy="889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Risk Rating </a:t>
            </a:r>
            <a:r>
              <a:rPr lang="en-I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&amp; Ideal Pricing</a:t>
            </a:r>
            <a:endParaRPr lang="en-I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72275" y="4774147"/>
            <a:ext cx="1584325" cy="889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Priorities </a:t>
            </a:r>
            <a:r>
              <a:rPr lang="en-I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Performance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087688" y="549275"/>
            <a:ext cx="2981325" cy="811213"/>
          </a:xfrm>
          <a:prstGeom prst="roundRect">
            <a:avLst>
              <a:gd name="adj" fmla="val 1157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800" dirty="0" smtClean="0"/>
              <a:t>ECM Analytics</a:t>
            </a:r>
            <a:endParaRPr lang="en-IE" sz="2800" dirty="0"/>
          </a:p>
        </p:txBody>
      </p:sp>
      <p:sp>
        <p:nvSpPr>
          <p:cNvPr id="32" name="Rounded Rectangle 31"/>
          <p:cNvSpPr/>
          <p:nvPr/>
        </p:nvSpPr>
        <p:spPr>
          <a:xfrm>
            <a:off x="6518275" y="578940"/>
            <a:ext cx="2222500" cy="811213"/>
          </a:xfrm>
          <a:prstGeom prst="roundRect">
            <a:avLst>
              <a:gd name="adj" fmla="val 9705"/>
            </a:avLst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Management Information</a:t>
            </a:r>
            <a:endParaRPr lang="en-IE" dirty="0"/>
          </a:p>
        </p:txBody>
      </p:sp>
      <p:sp>
        <p:nvSpPr>
          <p:cNvPr id="36" name="Right Arrow 35"/>
          <p:cNvSpPr/>
          <p:nvPr/>
        </p:nvSpPr>
        <p:spPr>
          <a:xfrm>
            <a:off x="2195736" y="646111"/>
            <a:ext cx="836612" cy="576263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321469" y="528637"/>
            <a:ext cx="2222500" cy="811213"/>
          </a:xfrm>
          <a:prstGeom prst="roundRect">
            <a:avLst>
              <a:gd name="adj" fmla="val 9705"/>
            </a:avLst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/>
              <a:t>Credit Union Data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8311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4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4752528"/>
          </a:xfrm>
        </p:spPr>
        <p:txBody>
          <a:bodyPr/>
          <a:lstStyle/>
          <a:p>
            <a:endParaRPr lang="en-IE" sz="800" dirty="0" smtClean="0"/>
          </a:p>
          <a:p>
            <a:r>
              <a:rPr lang="en-GB" sz="2800" dirty="0" smtClean="0"/>
              <a:t>Loss </a:t>
            </a:r>
            <a:r>
              <a:rPr lang="en-GB" sz="2800" b="1" dirty="0" smtClean="0"/>
              <a:t>Forecasts</a:t>
            </a:r>
            <a:r>
              <a:rPr lang="en-GB" sz="2800" dirty="0" smtClean="0"/>
              <a:t> and Loss </a:t>
            </a:r>
            <a:r>
              <a:rPr lang="en-GB" sz="2800" b="1" dirty="0" smtClean="0"/>
              <a:t>Provisions</a:t>
            </a:r>
          </a:p>
          <a:p>
            <a:endParaRPr lang="en-GB" sz="800" b="1" dirty="0" smtClean="0"/>
          </a:p>
          <a:p>
            <a:r>
              <a:rPr lang="en-IE" sz="2800" dirty="0" smtClean="0"/>
              <a:t>Monthly Analyses </a:t>
            </a:r>
            <a:r>
              <a:rPr lang="en-IE" sz="2800" dirty="0"/>
              <a:t>of </a:t>
            </a:r>
            <a:r>
              <a:rPr lang="en-IE" sz="2800" b="1" dirty="0"/>
              <a:t>All</a:t>
            </a:r>
            <a:r>
              <a:rPr lang="en-IE" sz="2800" dirty="0"/>
              <a:t> </a:t>
            </a:r>
            <a:r>
              <a:rPr lang="en-IE" sz="2800" dirty="0" smtClean="0"/>
              <a:t>Loan Characteristics</a:t>
            </a:r>
          </a:p>
          <a:p>
            <a:endParaRPr lang="en-IE" sz="800" dirty="0"/>
          </a:p>
          <a:p>
            <a:r>
              <a:rPr lang="en-IE" sz="2800" b="1" dirty="0"/>
              <a:t>Risk Trend </a:t>
            </a:r>
            <a:r>
              <a:rPr lang="en-IE" sz="2800" dirty="0"/>
              <a:t>Analyses  –  3</a:t>
            </a:r>
            <a:r>
              <a:rPr lang="en-IE" sz="2800" dirty="0" smtClean="0"/>
              <a:t>, </a:t>
            </a:r>
            <a:r>
              <a:rPr lang="en-IE" sz="2800" dirty="0"/>
              <a:t>6, 12, 18 </a:t>
            </a:r>
            <a:r>
              <a:rPr lang="en-IE" sz="2800" dirty="0" smtClean="0"/>
              <a:t>months</a:t>
            </a:r>
            <a:endParaRPr lang="en-GB" sz="800" dirty="0"/>
          </a:p>
          <a:p>
            <a:endParaRPr lang="en-IE" sz="800" dirty="0" smtClean="0"/>
          </a:p>
          <a:p>
            <a:r>
              <a:rPr lang="en-IE" sz="2800" dirty="0" smtClean="0"/>
              <a:t>Rolling Micro Portfolio Analyses with </a:t>
            </a:r>
            <a:r>
              <a:rPr lang="en-IE" sz="2800" b="1" dirty="0" smtClean="0"/>
              <a:t>Risk Pricing</a:t>
            </a:r>
          </a:p>
          <a:p>
            <a:endParaRPr lang="en-GB" sz="800" dirty="0" smtClean="0"/>
          </a:p>
          <a:p>
            <a:r>
              <a:rPr lang="en-GB" sz="2800" dirty="0" smtClean="0"/>
              <a:t>Tracking &amp; Analysis of</a:t>
            </a:r>
            <a:r>
              <a:rPr lang="en-GB" sz="2800" b="1" dirty="0" smtClean="0"/>
              <a:t> Arrear Migrations</a:t>
            </a:r>
            <a:endParaRPr lang="en-IE" sz="800" dirty="0" smtClean="0"/>
          </a:p>
          <a:p>
            <a:endParaRPr lang="en-IE" sz="800" b="1" dirty="0" smtClean="0"/>
          </a:p>
          <a:p>
            <a:r>
              <a:rPr lang="en-IE" sz="2800" b="1" dirty="0" smtClean="0"/>
              <a:t>Marked-to-Market</a:t>
            </a:r>
            <a:r>
              <a:rPr lang="en-IE" sz="2800" dirty="0" smtClean="0"/>
              <a:t> </a:t>
            </a:r>
            <a:r>
              <a:rPr lang="en-IE" sz="2800" dirty="0"/>
              <a:t>Asset Values (where relevant</a:t>
            </a:r>
            <a:r>
              <a:rPr lang="en-IE" sz="2800" dirty="0" smtClean="0"/>
              <a:t>)</a:t>
            </a:r>
            <a:endParaRPr lang="en-IE" sz="1400" dirty="0"/>
          </a:p>
          <a:p>
            <a:endParaRPr lang="en-IE" sz="800" dirty="0" smtClean="0"/>
          </a:p>
          <a:p>
            <a:r>
              <a:rPr lang="en-IE" sz="2800" dirty="0" smtClean="0"/>
              <a:t>Measures Risk in the </a:t>
            </a:r>
            <a:r>
              <a:rPr lang="en-IE" sz="2800" b="1" i="1" dirty="0" smtClean="0"/>
              <a:t>Well-Performing </a:t>
            </a:r>
            <a:r>
              <a:rPr lang="en-IE" sz="2800" dirty="0" smtClean="0"/>
              <a:t>Portfolio</a:t>
            </a:r>
          </a:p>
          <a:p>
            <a:endParaRPr lang="en-IE" sz="1400" dirty="0" smtClean="0"/>
          </a:p>
          <a:p>
            <a:endParaRPr lang="en-GB" sz="1000" dirty="0" smtClean="0"/>
          </a:p>
          <a:p>
            <a:endParaRPr lang="en-GB" sz="2800" dirty="0" smtClean="0"/>
          </a:p>
          <a:p>
            <a:endParaRPr lang="en-GB" sz="2800" dirty="0"/>
          </a:p>
          <a:p>
            <a:endParaRPr lang="en-IE" sz="2800" dirty="0" smtClean="0"/>
          </a:p>
        </p:txBody>
      </p:sp>
      <p:sp>
        <p:nvSpPr>
          <p:cNvPr id="48131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IE" sz="3200" dirty="0" smtClean="0"/>
              <a:t>ECM Analytics Unique Features</a:t>
            </a:r>
          </a:p>
        </p:txBody>
      </p:sp>
    </p:spTree>
    <p:extLst>
      <p:ext uri="{BB962C8B-B14F-4D97-AF65-F5344CB8AC3E}">
        <p14:creationId xmlns:p14="http://schemas.microsoft.com/office/powerpoint/2010/main" val="4259849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ECM Analytics delivers:</a:t>
            </a:r>
          </a:p>
          <a:p>
            <a:pPr marL="0" indent="0">
              <a:buNone/>
            </a:pPr>
            <a:endParaRPr lang="en-IE" sz="800" b="1" dirty="0" smtClean="0"/>
          </a:p>
          <a:p>
            <a:r>
              <a:rPr lang="en-IE" sz="2400" b="1" dirty="0" smtClean="0"/>
              <a:t>Reduced Bad Debts </a:t>
            </a:r>
            <a:r>
              <a:rPr lang="en-IE" sz="2400" dirty="0" smtClean="0"/>
              <a:t>– Improved Business Viability</a:t>
            </a:r>
          </a:p>
          <a:p>
            <a:pPr lvl="1"/>
            <a:r>
              <a:rPr lang="en-IE" sz="1800" dirty="0" smtClean="0"/>
              <a:t>Distinguishes Risk and Loan “</a:t>
            </a:r>
            <a:r>
              <a:rPr lang="en-IE" sz="1800" b="1" dirty="0" smtClean="0"/>
              <a:t>Hot Spots</a:t>
            </a:r>
            <a:r>
              <a:rPr lang="en-IE" sz="1800" dirty="0" smtClean="0"/>
              <a:t>”</a:t>
            </a:r>
          </a:p>
          <a:p>
            <a:r>
              <a:rPr lang="en-IE" sz="2400" b="1" dirty="0" smtClean="0"/>
              <a:t>New Lending Targeting </a:t>
            </a:r>
            <a:r>
              <a:rPr lang="en-IE" sz="2400" dirty="0" smtClean="0"/>
              <a:t>and Risk Pricing</a:t>
            </a:r>
          </a:p>
          <a:p>
            <a:pPr lvl="1"/>
            <a:r>
              <a:rPr lang="en-GB" sz="1800" dirty="0" smtClean="0"/>
              <a:t>Directs </a:t>
            </a:r>
            <a:r>
              <a:rPr lang="en-GB" sz="1800" dirty="0"/>
              <a:t>marketing focus </a:t>
            </a:r>
            <a:r>
              <a:rPr lang="en-GB" sz="1800" dirty="0" smtClean="0"/>
              <a:t>towards </a:t>
            </a:r>
            <a:r>
              <a:rPr lang="en-GB" sz="1800" b="1" dirty="0" smtClean="0"/>
              <a:t>lower risk lending</a:t>
            </a:r>
          </a:p>
          <a:p>
            <a:r>
              <a:rPr lang="en-GB" sz="2400" b="1" dirty="0" smtClean="0"/>
              <a:t>Focused Credit Control </a:t>
            </a:r>
            <a:r>
              <a:rPr lang="en-GB" sz="2400" dirty="0"/>
              <a:t>A</a:t>
            </a:r>
            <a:r>
              <a:rPr lang="en-GB" sz="2400" dirty="0" smtClean="0"/>
              <a:t>ctivity</a:t>
            </a:r>
          </a:p>
          <a:p>
            <a:pPr lvl="1"/>
            <a:r>
              <a:rPr lang="en-GB" sz="2000" dirty="0"/>
              <a:t>R</a:t>
            </a:r>
            <a:r>
              <a:rPr lang="en-GB" sz="2000" dirty="0" smtClean="0"/>
              <a:t>isk adjusted exposures</a:t>
            </a:r>
            <a:endParaRPr lang="en-GB" sz="800" dirty="0" smtClean="0"/>
          </a:p>
          <a:p>
            <a:r>
              <a:rPr lang="en-GB" sz="2400" b="1" dirty="0" smtClean="0"/>
              <a:t>Performance Management</a:t>
            </a:r>
          </a:p>
          <a:p>
            <a:pPr lvl="1">
              <a:buFontTx/>
              <a:buChar char="-"/>
            </a:pPr>
            <a:r>
              <a:rPr lang="en-GB" sz="2000" dirty="0" smtClean="0"/>
              <a:t>Tracks Underwriting and </a:t>
            </a:r>
            <a:r>
              <a:rPr lang="en-GB" sz="2000" dirty="0"/>
              <a:t>C</a:t>
            </a:r>
            <a:r>
              <a:rPr lang="en-GB" sz="2000" dirty="0" smtClean="0"/>
              <a:t>redit </a:t>
            </a:r>
            <a:r>
              <a:rPr lang="en-GB" sz="2000" dirty="0"/>
              <a:t>C</a:t>
            </a:r>
            <a:r>
              <a:rPr lang="en-GB" sz="2000" dirty="0" smtClean="0"/>
              <a:t>ontrol performance</a:t>
            </a:r>
          </a:p>
          <a:p>
            <a:r>
              <a:rPr lang="en-IE" sz="2400" dirty="0" smtClean="0"/>
              <a:t>Risk </a:t>
            </a:r>
            <a:r>
              <a:rPr lang="en-IE" sz="2400" b="1" dirty="0" smtClean="0"/>
              <a:t>Trend Analyses </a:t>
            </a:r>
            <a:r>
              <a:rPr lang="en-IE" sz="2400" dirty="0" smtClean="0"/>
              <a:t>– Macro &amp; Subsidiary Portfolios</a:t>
            </a:r>
          </a:p>
          <a:p>
            <a:r>
              <a:rPr lang="en-IE" sz="2400" dirty="0" smtClean="0"/>
              <a:t>Timely and Accurate </a:t>
            </a:r>
            <a:r>
              <a:rPr lang="en-IE" sz="2400" b="1" dirty="0" smtClean="0"/>
              <a:t>Compliance Reporting </a:t>
            </a:r>
            <a:endParaRPr lang="en-IE" sz="800" b="1" dirty="0" smtClean="0"/>
          </a:p>
          <a:p>
            <a:endParaRPr lang="en-IE" sz="3600" dirty="0" smtClean="0"/>
          </a:p>
          <a:p>
            <a:pPr marL="514350" indent="-514350">
              <a:buFont typeface="Gill Sans MT"/>
              <a:buAutoNum type="arabicPeriod"/>
            </a:pPr>
            <a:endParaRPr lang="en-IE" sz="3600" dirty="0" smtClean="0"/>
          </a:p>
          <a:p>
            <a:pPr marL="514350" indent="-514350">
              <a:buFont typeface="Gill Sans MT"/>
              <a:buAutoNum type="arabicPeriod"/>
            </a:pPr>
            <a:endParaRPr lang="en-IE" sz="1600" dirty="0" smtClean="0"/>
          </a:p>
        </p:txBody>
      </p:sp>
      <p:sp>
        <p:nvSpPr>
          <p:cNvPr id="5120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IE" dirty="0" smtClean="0"/>
              <a:t>Benefits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914400" y="0"/>
            <a:ext cx="77724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73187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611560" y="1165394"/>
            <a:ext cx="52761" cy="363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6512" y="104344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754" y="278092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50%</a:t>
            </a:r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57183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0%</a:t>
            </a:r>
            <a:endParaRPr lang="en-IE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11560" y="4797152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00392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12</a:t>
            </a:r>
            <a:endParaRPr lang="en-IE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3</a:t>
            </a:r>
            <a:endParaRPr lang="en-IE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6</a:t>
            </a:r>
            <a:endParaRPr lang="en-IE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9</a:t>
            </a:r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1115616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</a:t>
            </a:r>
            <a:endParaRPr lang="en-IE" dirty="0"/>
          </a:p>
        </p:txBody>
      </p:sp>
      <p:sp>
        <p:nvSpPr>
          <p:cNvPr id="17" name="TextBox 16"/>
          <p:cNvSpPr txBox="1"/>
          <p:nvPr/>
        </p:nvSpPr>
        <p:spPr>
          <a:xfrm>
            <a:off x="1763688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2</a:t>
            </a:r>
            <a:endParaRPr lang="en-IE" dirty="0"/>
          </a:p>
        </p:txBody>
      </p:sp>
      <p:sp>
        <p:nvSpPr>
          <p:cNvPr id="18" name="TextBox 17"/>
          <p:cNvSpPr txBox="1"/>
          <p:nvPr/>
        </p:nvSpPr>
        <p:spPr>
          <a:xfrm>
            <a:off x="3059832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4</a:t>
            </a:r>
            <a:endParaRPr lang="en-IE" dirty="0"/>
          </a:p>
        </p:txBody>
      </p:sp>
      <p:sp>
        <p:nvSpPr>
          <p:cNvPr id="19" name="TextBox 18"/>
          <p:cNvSpPr txBox="1"/>
          <p:nvPr/>
        </p:nvSpPr>
        <p:spPr>
          <a:xfrm>
            <a:off x="3707904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20" name="TextBox 19"/>
          <p:cNvSpPr txBox="1"/>
          <p:nvPr/>
        </p:nvSpPr>
        <p:spPr>
          <a:xfrm>
            <a:off x="5004048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7</a:t>
            </a:r>
            <a:endParaRPr lang="en-IE" dirty="0"/>
          </a:p>
        </p:txBody>
      </p:sp>
      <p:sp>
        <p:nvSpPr>
          <p:cNvPr id="21" name="TextBox 20"/>
          <p:cNvSpPr txBox="1"/>
          <p:nvPr/>
        </p:nvSpPr>
        <p:spPr>
          <a:xfrm>
            <a:off x="5652120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8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6804248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7452320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758" y="13407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90%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99754" y="170080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80%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206084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70%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99754" y="24208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60%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99754" y="3140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40%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107504" y="350100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30%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107504" y="386104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20%</a:t>
            </a:r>
            <a:endParaRPr lang="en-IE" dirty="0"/>
          </a:p>
        </p:txBody>
      </p:sp>
      <p:sp>
        <p:nvSpPr>
          <p:cNvPr id="34" name="TextBox 33"/>
          <p:cNvSpPr txBox="1"/>
          <p:nvPr/>
        </p:nvSpPr>
        <p:spPr>
          <a:xfrm>
            <a:off x="99754" y="42210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10%</a:t>
            </a:r>
            <a:endParaRPr lang="en-IE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618387" y="4293096"/>
            <a:ext cx="641245" cy="24738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266459" y="3789040"/>
            <a:ext cx="657021" cy="5040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923480" y="2801833"/>
            <a:ext cx="639123" cy="98720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62603" y="2245514"/>
            <a:ext cx="633749" cy="5563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196352" y="1732166"/>
            <a:ext cx="583560" cy="51334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779912" y="1340768"/>
            <a:ext cx="504056" cy="39139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283968" y="1165394"/>
            <a:ext cx="288031" cy="1753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72000" y="1165394"/>
            <a:ext cx="865635" cy="156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2238567" y="4437112"/>
            <a:ext cx="1" cy="3821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238567" y="4437112"/>
            <a:ext cx="112295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361518" y="4005064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361518" y="4014356"/>
            <a:ext cx="13939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755433" y="3294276"/>
            <a:ext cx="0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755433" y="3294276"/>
            <a:ext cx="18464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588224" y="2574196"/>
            <a:ext cx="0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88224" y="2574196"/>
            <a:ext cx="1944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8519096" y="846004"/>
            <a:ext cx="0" cy="1728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876256" y="76470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101%</a:t>
            </a:r>
            <a:endParaRPr lang="en-IE" dirty="0"/>
          </a:p>
        </p:txBody>
      </p:sp>
      <p:sp>
        <p:nvSpPr>
          <p:cNvPr id="95" name="TextBox 94"/>
          <p:cNvSpPr txBox="1"/>
          <p:nvPr/>
        </p:nvSpPr>
        <p:spPr>
          <a:xfrm>
            <a:off x="8172400" y="54868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100%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827584" y="620688"/>
            <a:ext cx="32403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827584" y="1340768"/>
            <a:ext cx="3240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115616" y="1196752"/>
            <a:ext cx="1614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dirty="0" smtClean="0"/>
              <a:t>= Resolution 49</a:t>
            </a:r>
            <a:endParaRPr lang="en-IE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8604448" y="4271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dirty="0"/>
          </a:p>
        </p:txBody>
      </p:sp>
      <p:sp>
        <p:nvSpPr>
          <p:cNvPr id="103" name="TextBox 102"/>
          <p:cNvSpPr txBox="1"/>
          <p:nvPr/>
        </p:nvSpPr>
        <p:spPr>
          <a:xfrm>
            <a:off x="0" y="148570"/>
            <a:ext cx="9143999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Comparison of Provisioning Approaches / Loss Probabilities %</a:t>
            </a:r>
            <a:endParaRPr lang="en-IE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0" y="57245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/>
              <a:t>N</a:t>
            </a:r>
            <a:r>
              <a:rPr lang="en-IE" sz="1400" dirty="0" smtClean="0"/>
              <a:t>ote:	</a:t>
            </a:r>
            <a:r>
              <a:rPr lang="en-IE" sz="1400" b="1" dirty="0" smtClean="0"/>
              <a:t>The shape and significance of the ECM Analytics curve will depend on the experience of each 	individual Credit Union.</a:t>
            </a:r>
            <a:r>
              <a:rPr lang="en-IE" b="1" dirty="0" smtClean="0"/>
              <a:t>	</a:t>
            </a:r>
            <a:endParaRPr lang="en-IE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8460432" y="4880193"/>
            <a:ext cx="6270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dirty="0" smtClean="0"/>
              <a:t>Months</a:t>
            </a:r>
            <a:endParaRPr lang="en-IE" dirty="0"/>
          </a:p>
        </p:txBody>
      </p:sp>
      <p:sp>
        <p:nvSpPr>
          <p:cNvPr id="128" name="TextBox 127"/>
          <p:cNvSpPr txBox="1"/>
          <p:nvPr/>
        </p:nvSpPr>
        <p:spPr>
          <a:xfrm>
            <a:off x="-36512" y="621849"/>
            <a:ext cx="670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dirty="0" smtClean="0"/>
              <a:t>% Loss</a:t>
            </a:r>
          </a:p>
          <a:p>
            <a:r>
              <a:rPr lang="en-IE" sz="1100" dirty="0" smtClean="0"/>
              <a:t>Forecast</a:t>
            </a:r>
            <a:endParaRPr lang="en-IE" sz="1100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437635" y="1134036"/>
            <a:ext cx="1870669" cy="44265"/>
          </a:xfrm>
          <a:prstGeom prst="straightConnector1">
            <a:avLst/>
          </a:prstGeom>
          <a:ln>
            <a:solidFill>
              <a:srgbClr val="0000FF"/>
            </a:solidFill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55776" y="4478923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10%</a:t>
            </a:r>
            <a:endParaRPr lang="en-GB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5284584" y="332679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40%</a:t>
            </a:r>
            <a:endParaRPr lang="en-GB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3700408" y="4005064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</a:t>
            </a:r>
            <a:r>
              <a:rPr lang="en-GB" sz="1000" dirty="0" smtClean="0"/>
              <a:t>0%</a:t>
            </a:r>
            <a:endParaRPr lang="en-GB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179512" y="4437112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6.5%</a:t>
            </a:r>
            <a:endParaRPr lang="en-GB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308304" y="265368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60%</a:t>
            </a:r>
            <a:endParaRPr lang="en-GB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4132456" y="188663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8</a:t>
            </a:r>
            <a:r>
              <a:rPr lang="en-GB" sz="1000" dirty="0" smtClean="0"/>
              <a:t>0%</a:t>
            </a:r>
            <a:endParaRPr lang="en-GB" sz="10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259632" y="4467309"/>
            <a:ext cx="0" cy="3298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266460" y="4467309"/>
            <a:ext cx="56923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835696" y="4056167"/>
            <a:ext cx="0" cy="41114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835696" y="4056167"/>
            <a:ext cx="65556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2491264" y="3325634"/>
            <a:ext cx="0" cy="72008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2491264" y="3325634"/>
            <a:ext cx="70508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196352" y="2605554"/>
            <a:ext cx="0" cy="72008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196352" y="2595101"/>
            <a:ext cx="662395" cy="1045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858747" y="1916832"/>
            <a:ext cx="0" cy="68872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3858747" y="1916832"/>
            <a:ext cx="64807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506819" y="1253081"/>
            <a:ext cx="0" cy="6637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506819" y="1253081"/>
            <a:ext cx="3665581" cy="0"/>
          </a:xfrm>
          <a:prstGeom prst="line">
            <a:avLst/>
          </a:pr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468160" y="4437112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10%</a:t>
            </a:r>
            <a:endParaRPr lang="en-GB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116232" y="404687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</a:t>
            </a:r>
            <a:r>
              <a:rPr lang="en-GB" sz="1000" dirty="0" smtClean="0"/>
              <a:t>0%</a:t>
            </a:r>
            <a:endParaRPr lang="en-GB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836312" y="332679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40%</a:t>
            </a:r>
            <a:endParaRPr lang="en-GB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590316" y="1238563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100%</a:t>
            </a:r>
            <a:endParaRPr lang="en-GB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484384" y="260671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60%</a:t>
            </a:r>
            <a:endParaRPr lang="en-GB" sz="1000" dirty="0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827584" y="1628800"/>
            <a:ext cx="3240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115616" y="1484784"/>
            <a:ext cx="2375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dirty="0" smtClean="0"/>
              <a:t>= Roll Rate Provisioning</a:t>
            </a:r>
            <a:endParaRPr lang="en-IE" sz="16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11560" y="4540479"/>
            <a:ext cx="654899" cy="142854"/>
          </a:xfrm>
          <a:prstGeom prst="line">
            <a:avLst/>
          </a:prstGeom>
          <a:ln w="28575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1241961" y="4293096"/>
            <a:ext cx="593735" cy="234028"/>
          </a:xfrm>
          <a:prstGeom prst="line">
            <a:avLst/>
          </a:prstGeom>
          <a:ln w="28575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840473" y="3685674"/>
            <a:ext cx="650791" cy="595229"/>
          </a:xfrm>
          <a:prstGeom prst="line">
            <a:avLst/>
          </a:prstGeom>
          <a:ln w="28575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491264" y="2801834"/>
            <a:ext cx="705088" cy="883840"/>
          </a:xfrm>
          <a:prstGeom prst="line">
            <a:avLst/>
          </a:prstGeom>
          <a:ln w="28575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3207596" y="2153761"/>
            <a:ext cx="651151" cy="648073"/>
          </a:xfrm>
          <a:prstGeom prst="line">
            <a:avLst/>
          </a:prstGeom>
          <a:ln w="28575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3858747" y="1536468"/>
            <a:ext cx="648072" cy="617293"/>
          </a:xfrm>
          <a:prstGeom prst="line">
            <a:avLst/>
          </a:prstGeom>
          <a:ln w="28575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4506819" y="1361674"/>
            <a:ext cx="2506781" cy="174794"/>
          </a:xfrm>
          <a:prstGeom prst="straightConnector1">
            <a:avLst/>
          </a:prstGeom>
          <a:ln w="28575">
            <a:solidFill>
              <a:srgbClr val="0033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5" descr="C:\Users\Declan Mooney\AppData\Local\Temp\SolidDocuments\SolidCapture\SolidCaptureImage1426802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79" y="6089476"/>
            <a:ext cx="27908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8" name="Straight Connector 117"/>
          <p:cNvCxnSpPr/>
          <p:nvPr/>
        </p:nvCxnSpPr>
        <p:spPr>
          <a:xfrm>
            <a:off x="827584" y="980728"/>
            <a:ext cx="324036" cy="0"/>
          </a:xfrm>
          <a:prstGeom prst="line">
            <a:avLst/>
          </a:prstGeom>
          <a:ln>
            <a:solidFill>
              <a:srgbClr val="0000FF"/>
            </a:solidFill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115616" y="476672"/>
            <a:ext cx="5445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dirty="0" smtClean="0"/>
              <a:t>= ECM Analytics - Specimen  Community CU Comparison</a:t>
            </a:r>
            <a:endParaRPr lang="en-IE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115616" y="836712"/>
            <a:ext cx="5195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dirty="0" smtClean="0"/>
              <a:t>= ECM Analytics - Specimen  Industrial CU Comparison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21173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71" grpId="0"/>
      <p:bldP spid="119" grpId="0"/>
      <p:bldP spid="1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Sample Comparison Forecasts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890010"/>
              </p:ext>
            </p:extLst>
          </p:nvPr>
        </p:nvGraphicFramePr>
        <p:xfrm>
          <a:off x="457200" y="1412875"/>
          <a:ext cx="82296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Current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1 month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2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3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4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5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6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Total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%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Actual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15,000k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20,840k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4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Sample Comparison Forecasts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088118"/>
              </p:ext>
            </p:extLst>
          </p:nvPr>
        </p:nvGraphicFramePr>
        <p:xfrm>
          <a:off x="457200" y="1412875"/>
          <a:ext cx="82296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Current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1 month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2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3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4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5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6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Total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%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Actual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15,000k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20,840k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1,056k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1,316k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0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IE" sz="3200" dirty="0" smtClean="0"/>
              <a:t>Background – ECM Analytics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600200" y="63992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3886200" y="639921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6323013"/>
            <a:ext cx="16779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484785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Research started in 2002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First Desk Top Applications in 2005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Irish Permanent </a:t>
            </a:r>
            <a:r>
              <a:rPr lang="en-GB" sz="2000" dirty="0" err="1" smtClean="0"/>
              <a:t>tsb</a:t>
            </a:r>
            <a:endParaRPr lang="en-GB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Bank of Ireland Finance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First Credit Union in 2011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err="1" smtClean="0"/>
              <a:t>Tullamore</a:t>
            </a:r>
            <a:r>
              <a:rPr lang="en-GB" sz="2000" dirty="0" smtClean="0"/>
              <a:t> Credit Union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Now operating in nine Irish Credit Unions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err="1" smtClean="0"/>
              <a:t>Ph.D</a:t>
            </a:r>
            <a:r>
              <a:rPr lang="en-GB" sz="2400" dirty="0" smtClean="0"/>
              <a:t> completed in 2012 by Dr Patrick Shallow at </a:t>
            </a:r>
            <a:r>
              <a:rPr lang="en-GB" sz="2400" dirty="0" err="1" smtClean="0"/>
              <a:t>CreditExpo</a:t>
            </a:r>
            <a:r>
              <a:rPr lang="en-GB" sz="2400" dirty="0" smtClean="0"/>
              <a:t>, Nova UCD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In parallel: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The Global Banking Crisis took place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 smtClean="0"/>
              <a:t>IFRS thinking is moving from “incurred loss” to expected loss” accounting.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293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Sample Comparison Forecasts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125730"/>
              </p:ext>
            </p:extLst>
          </p:nvPr>
        </p:nvGraphicFramePr>
        <p:xfrm>
          <a:off x="457200" y="1412875"/>
          <a:ext cx="82296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Current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1 month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2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3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4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5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6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Total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%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Actual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15,000k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20,840k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1,056k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1,316k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RRP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RRP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3,150k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Sample Comparison Forecasts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233335"/>
              </p:ext>
            </p:extLst>
          </p:nvPr>
        </p:nvGraphicFramePr>
        <p:xfrm>
          <a:off x="457200" y="1412875"/>
          <a:ext cx="82296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Current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1 month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2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3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4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5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6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Total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%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Actual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15,000k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20,840k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1,056k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1,316k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RRP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RRP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3,150k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ECM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6.54%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22.33%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33.72%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53.18%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55.89%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93.88%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97.80%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ECM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981k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290k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236k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265k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223k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281k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2,582k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4,858k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Sample Comparison Forecasts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851150"/>
              </p:ext>
            </p:extLst>
          </p:nvPr>
        </p:nvGraphicFramePr>
        <p:xfrm>
          <a:off x="457200" y="1412875"/>
          <a:ext cx="82296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Current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1 month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2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3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4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5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6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Total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%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Actual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15,000k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1,300k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20,840k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1,056k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1,316k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RRP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RRP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3,150k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ECM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6.54%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22.33%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33.72%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53.18%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55.89%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93.88%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97.80%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ECM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981k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290k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236k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265k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223k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281k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2,582k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4,858k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0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Sample Comparison Forecasts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613624"/>
              </p:ext>
            </p:extLst>
          </p:nvPr>
        </p:nvGraphicFramePr>
        <p:xfrm>
          <a:off x="457200" y="1412875"/>
          <a:ext cx="82296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Current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1 month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2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3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4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5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6 Months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Total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%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Actual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15,000k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1,300k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20,840k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Res.49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1,056k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1,316k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27.1%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RRP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80%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RRP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0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160k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180k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2,640k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3,150k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64.8%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ECM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6.54%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22.33%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33.72%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53.18%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55.89%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93.88%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97.80%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ECM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981k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290k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236k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265k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223k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281k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2,582k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4,858k</a:t>
                      </a:r>
                      <a:endParaRPr lang="en-I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100.0%</a:t>
                      </a:r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5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ECM Analytics delivers:</a:t>
            </a:r>
          </a:p>
          <a:p>
            <a:pPr marL="0" indent="0">
              <a:buNone/>
            </a:pPr>
            <a:endParaRPr lang="en-IE" sz="800" b="1" dirty="0" smtClean="0"/>
          </a:p>
          <a:p>
            <a:r>
              <a:rPr lang="en-IE" sz="2400" b="1" dirty="0" smtClean="0"/>
              <a:t>Reduced Bad Debts </a:t>
            </a:r>
            <a:r>
              <a:rPr lang="en-IE" sz="2400" dirty="0" smtClean="0"/>
              <a:t>– Improved Business Viability</a:t>
            </a:r>
          </a:p>
          <a:p>
            <a:pPr lvl="1"/>
            <a:r>
              <a:rPr lang="en-IE" sz="1800" dirty="0" smtClean="0"/>
              <a:t>Distinguishes Risk and Loan “</a:t>
            </a:r>
            <a:r>
              <a:rPr lang="en-IE" sz="1800" b="1" dirty="0" smtClean="0"/>
              <a:t>Hot Spots</a:t>
            </a:r>
            <a:r>
              <a:rPr lang="en-IE" sz="1800" dirty="0" smtClean="0"/>
              <a:t>”</a:t>
            </a:r>
          </a:p>
          <a:p>
            <a:r>
              <a:rPr lang="en-IE" sz="2400" b="1" dirty="0" smtClean="0"/>
              <a:t>New Lending Targeting </a:t>
            </a:r>
            <a:r>
              <a:rPr lang="en-IE" sz="2400" dirty="0" smtClean="0"/>
              <a:t>and Risk Pricing</a:t>
            </a:r>
          </a:p>
          <a:p>
            <a:pPr lvl="1"/>
            <a:r>
              <a:rPr lang="en-GB" sz="1800" dirty="0" smtClean="0"/>
              <a:t>Directs </a:t>
            </a:r>
            <a:r>
              <a:rPr lang="en-GB" sz="1800" dirty="0"/>
              <a:t>marketing focus </a:t>
            </a:r>
            <a:r>
              <a:rPr lang="en-GB" sz="1800" dirty="0" smtClean="0"/>
              <a:t>towards </a:t>
            </a:r>
            <a:r>
              <a:rPr lang="en-GB" sz="1800" b="1" dirty="0" smtClean="0"/>
              <a:t>lower risk lending</a:t>
            </a:r>
          </a:p>
          <a:p>
            <a:r>
              <a:rPr lang="en-GB" sz="2400" b="1" dirty="0" smtClean="0"/>
              <a:t>Focused Credit Control </a:t>
            </a:r>
            <a:r>
              <a:rPr lang="en-GB" sz="2400" dirty="0"/>
              <a:t>A</a:t>
            </a:r>
            <a:r>
              <a:rPr lang="en-GB" sz="2400" dirty="0" smtClean="0"/>
              <a:t>ctivity</a:t>
            </a:r>
          </a:p>
          <a:p>
            <a:pPr lvl="1"/>
            <a:r>
              <a:rPr lang="en-GB" sz="2000" dirty="0"/>
              <a:t>R</a:t>
            </a:r>
            <a:r>
              <a:rPr lang="en-GB" sz="2000" dirty="0" smtClean="0"/>
              <a:t>isk adjusted exposures</a:t>
            </a:r>
            <a:endParaRPr lang="en-GB" sz="800" dirty="0" smtClean="0"/>
          </a:p>
          <a:p>
            <a:r>
              <a:rPr lang="en-GB" sz="2400" b="1" dirty="0" smtClean="0"/>
              <a:t>Performance Management</a:t>
            </a:r>
          </a:p>
          <a:p>
            <a:pPr lvl="1">
              <a:buFontTx/>
              <a:buChar char="-"/>
            </a:pPr>
            <a:r>
              <a:rPr lang="en-GB" sz="2000" dirty="0" smtClean="0"/>
              <a:t>Tracks Underwriting and </a:t>
            </a:r>
            <a:r>
              <a:rPr lang="en-GB" sz="2000" dirty="0"/>
              <a:t>C</a:t>
            </a:r>
            <a:r>
              <a:rPr lang="en-GB" sz="2000" dirty="0" smtClean="0"/>
              <a:t>redit </a:t>
            </a:r>
            <a:r>
              <a:rPr lang="en-GB" sz="2000" dirty="0"/>
              <a:t>C</a:t>
            </a:r>
            <a:r>
              <a:rPr lang="en-GB" sz="2000" dirty="0" smtClean="0"/>
              <a:t>ontrol performance</a:t>
            </a:r>
          </a:p>
          <a:p>
            <a:r>
              <a:rPr lang="en-IE" sz="2400" dirty="0" smtClean="0"/>
              <a:t>Risk </a:t>
            </a:r>
            <a:r>
              <a:rPr lang="en-IE" sz="2400" b="1" dirty="0" smtClean="0"/>
              <a:t>Trend Analyses </a:t>
            </a:r>
            <a:r>
              <a:rPr lang="en-IE" sz="2400" dirty="0" smtClean="0"/>
              <a:t>– Macro &amp; Subsidiary Portfolios</a:t>
            </a:r>
          </a:p>
          <a:p>
            <a:r>
              <a:rPr lang="en-IE" sz="2400" dirty="0" smtClean="0"/>
              <a:t>Timely and Accurate </a:t>
            </a:r>
            <a:r>
              <a:rPr lang="en-IE" sz="2400" b="1" dirty="0" smtClean="0"/>
              <a:t>Compliance Reporting </a:t>
            </a:r>
            <a:endParaRPr lang="en-IE" sz="800" b="1" dirty="0" smtClean="0"/>
          </a:p>
          <a:p>
            <a:endParaRPr lang="en-IE" sz="3600" dirty="0" smtClean="0"/>
          </a:p>
          <a:p>
            <a:pPr marL="514350" indent="-514350">
              <a:buFont typeface="Gill Sans MT"/>
              <a:buAutoNum type="arabicPeriod"/>
            </a:pPr>
            <a:endParaRPr lang="en-IE" sz="3600" dirty="0" smtClean="0"/>
          </a:p>
          <a:p>
            <a:pPr marL="514350" indent="-514350">
              <a:buFont typeface="Gill Sans MT"/>
              <a:buAutoNum type="arabicPeriod"/>
            </a:pPr>
            <a:endParaRPr lang="en-IE" sz="1600" dirty="0" smtClean="0"/>
          </a:p>
        </p:txBody>
      </p:sp>
      <p:sp>
        <p:nvSpPr>
          <p:cNvPr id="5120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IE" dirty="0" smtClean="0"/>
              <a:t>Benefits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914400" y="0"/>
            <a:ext cx="77724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50855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ECM Analytics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sz="2400" dirty="0" smtClean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IE" sz="1400" dirty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604867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1296144" cy="143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RalphSwoboda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1"/>
          <a:stretch>
            <a:fillRect/>
          </a:stretch>
        </p:blipFill>
        <p:spPr bwMode="auto">
          <a:xfrm>
            <a:off x="2339752" y="3068960"/>
            <a:ext cx="1298377" cy="143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369247" y="4571836"/>
            <a:ext cx="2186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Mike Kitchen</a:t>
            </a:r>
          </a:p>
          <a:p>
            <a:r>
              <a:rPr lang="en-IE" dirty="0" smtClean="0"/>
              <a:t>Chairman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2241455" y="4581128"/>
            <a:ext cx="2186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Ralph </a:t>
            </a:r>
            <a:r>
              <a:rPr lang="en-IE" dirty="0" err="1" smtClean="0"/>
              <a:t>Swoboda</a:t>
            </a:r>
            <a:endParaRPr lang="en-IE" dirty="0" smtClean="0"/>
          </a:p>
          <a:p>
            <a:r>
              <a:rPr lang="en-IE" dirty="0" smtClean="0"/>
              <a:t>Managing Director</a:t>
            </a:r>
          </a:p>
        </p:txBody>
      </p:sp>
      <p:pic>
        <p:nvPicPr>
          <p:cNvPr id="1029" name="Picture 5" descr="Pint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0" b="5373"/>
          <a:stretch>
            <a:fillRect/>
          </a:stretch>
        </p:blipFill>
        <p:spPr bwMode="auto">
          <a:xfrm>
            <a:off x="4413132" y="3068960"/>
            <a:ext cx="1238988" cy="143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Declan Mooney\Desktop\1a16651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544" y="3068960"/>
            <a:ext cx="1430808" cy="143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 flipH="1">
            <a:off x="4329687" y="4571836"/>
            <a:ext cx="2186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Pintu</a:t>
            </a:r>
            <a:r>
              <a:rPr lang="en-IE" dirty="0" smtClean="0"/>
              <a:t> Jacob</a:t>
            </a:r>
          </a:p>
          <a:p>
            <a:r>
              <a:rPr lang="en-IE" dirty="0" smtClean="0"/>
              <a:t>IT Director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6201895" y="4532261"/>
            <a:ext cx="2330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Declan Mooney</a:t>
            </a:r>
          </a:p>
          <a:p>
            <a:r>
              <a:rPr lang="en-IE" dirty="0" smtClean="0"/>
              <a:t>Commercial Director</a:t>
            </a:r>
          </a:p>
        </p:txBody>
      </p:sp>
    </p:spTree>
    <p:extLst>
      <p:ext uri="{BB962C8B-B14F-4D97-AF65-F5344CB8AC3E}">
        <p14:creationId xmlns:p14="http://schemas.microsoft.com/office/powerpoint/2010/main" val="576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IE" sz="3200" dirty="0" smtClean="0"/>
              <a:t>Traditional Spread Sheet Loss Forecasting </a:t>
            </a:r>
            <a:br>
              <a:rPr lang="en-IE" sz="3200" dirty="0" smtClean="0"/>
            </a:br>
            <a:r>
              <a:rPr lang="en-IE" sz="3200" dirty="0" smtClean="0"/>
              <a:t>for Retail Credit Risk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600200" y="63992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3886200" y="639921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0" y="6323013"/>
            <a:ext cx="16779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122722"/>
              </p:ext>
            </p:extLst>
          </p:nvPr>
        </p:nvGraphicFramePr>
        <p:xfrm>
          <a:off x="925087" y="1340768"/>
          <a:ext cx="674325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918606" y="5321278"/>
            <a:ext cx="5309578" cy="1223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Deficiencies</a:t>
            </a:r>
            <a:r>
              <a:rPr lang="en-I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en-IE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Rates are </a:t>
            </a:r>
            <a:r>
              <a:rPr lang="en-I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Generic,  Fixed, </a:t>
            </a:r>
            <a:r>
              <a:rPr lang="en-I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Inaccurate</a:t>
            </a:r>
            <a:endParaRPr lang="en-I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E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Well-Performing</a:t>
            </a:r>
            <a:r>
              <a:rPr lang="en-I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Portfolio </a:t>
            </a:r>
            <a:r>
              <a:rPr lang="en-I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risk not identified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87824" y="4689157"/>
            <a:ext cx="2880320" cy="468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799" b="0" i="0" u="none" strike="noStrike" kern="1200" baseline="0">
                <a:solidFill>
                  <a:srgbClr val="000000"/>
                </a:solidFill>
                <a:latin typeface="Gill Sans MT"/>
                <a:ea typeface="Gill Sans MT"/>
                <a:cs typeface="Gill Sans MT"/>
              </a:defRPr>
            </a:pPr>
            <a:r>
              <a:rPr lang="en-GB" sz="1600" b="1" dirty="0" smtClean="0"/>
              <a:t>   Months </a:t>
            </a:r>
            <a:r>
              <a:rPr lang="en-GB" sz="1600" b="1" dirty="0"/>
              <a:t>in Arrears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1484785"/>
            <a:ext cx="418641" cy="403244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GB" sz="1400" b="1" dirty="0" smtClean="0"/>
              <a:t>Loss Forecast %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7560091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04088" y="1770063"/>
            <a:ext cx="1185862" cy="381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accent2">
                    <a:lumMod val="75000"/>
                  </a:schemeClr>
                </a:solidFill>
              </a:rPr>
              <a:t>(1.5k)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02350" y="1770063"/>
            <a:ext cx="1185863" cy="381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accent2">
                    <a:lumMod val="75000"/>
                  </a:schemeClr>
                </a:solidFill>
              </a:rPr>
              <a:t>(1k)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62075" y="1770063"/>
            <a:ext cx="1185863" cy="381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3.5k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7938" y="1770063"/>
            <a:ext cx="1185862" cy="381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2.7k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94263" y="1770063"/>
            <a:ext cx="1185862" cy="381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0.5k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6975" y="1770063"/>
            <a:ext cx="1185863" cy="381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1.3k</a:t>
            </a: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675332"/>
              </p:ext>
            </p:extLst>
          </p:nvPr>
        </p:nvGraphicFramePr>
        <p:xfrm>
          <a:off x="661988" y="1247775"/>
          <a:ext cx="8251825" cy="473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 rot="5400000">
            <a:off x="514312" y="5793969"/>
            <a:ext cx="504453" cy="131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Recognition  Income/Loss</a:t>
            </a:r>
            <a:endParaRPr lang="en-I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25575" y="6200775"/>
            <a:ext cx="7064375" cy="504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5556250" y="6200775"/>
            <a:ext cx="105092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€8,000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56550" y="6200775"/>
            <a:ext cx="104933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  <a:t>(€2,500</a:t>
            </a:r>
            <a:r>
              <a:rPr lang="en-IE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115888"/>
            <a:ext cx="9144000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800" dirty="0">
                <a:solidFill>
                  <a:schemeClr val="tx2">
                    <a:lumMod val="75000"/>
                  </a:schemeClr>
                </a:solidFill>
              </a:rPr>
              <a:t>Traditional Mismatch of Income and Risk </a:t>
            </a:r>
            <a:r>
              <a:rPr lang="en-IE" sz="2800" dirty="0" smtClean="0">
                <a:solidFill>
                  <a:schemeClr val="tx2">
                    <a:lumMod val="75000"/>
                  </a:schemeClr>
                </a:solidFill>
              </a:rPr>
              <a:t>Recognition</a:t>
            </a:r>
            <a:endParaRPr lang="en-IE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900" y="2433236"/>
            <a:ext cx="287784" cy="22330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Income and Credit Risk</a:t>
            </a:r>
          </a:p>
        </p:txBody>
      </p:sp>
      <p:sp>
        <p:nvSpPr>
          <p:cNvPr id="3" name="Oval 2"/>
          <p:cNvSpPr/>
          <p:nvPr/>
        </p:nvSpPr>
        <p:spPr>
          <a:xfrm>
            <a:off x="2915816" y="4054180"/>
            <a:ext cx="2818420" cy="1224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Profit Illusion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854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611560" y="1165394"/>
            <a:ext cx="52761" cy="363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6512" y="104344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754" y="278092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50%</a:t>
            </a:r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57183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0%</a:t>
            </a:r>
            <a:endParaRPr lang="en-IE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11560" y="4797152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00392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12</a:t>
            </a:r>
            <a:endParaRPr lang="en-IE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3</a:t>
            </a:r>
            <a:endParaRPr lang="en-IE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6</a:t>
            </a:r>
            <a:endParaRPr lang="en-IE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9</a:t>
            </a:r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1115616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</a:t>
            </a:r>
            <a:endParaRPr lang="en-IE" dirty="0"/>
          </a:p>
        </p:txBody>
      </p:sp>
      <p:sp>
        <p:nvSpPr>
          <p:cNvPr id="17" name="TextBox 16"/>
          <p:cNvSpPr txBox="1"/>
          <p:nvPr/>
        </p:nvSpPr>
        <p:spPr>
          <a:xfrm>
            <a:off x="1763688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2</a:t>
            </a:r>
            <a:endParaRPr lang="en-IE" dirty="0"/>
          </a:p>
        </p:txBody>
      </p:sp>
      <p:sp>
        <p:nvSpPr>
          <p:cNvPr id="18" name="TextBox 17"/>
          <p:cNvSpPr txBox="1"/>
          <p:nvPr/>
        </p:nvSpPr>
        <p:spPr>
          <a:xfrm>
            <a:off x="3059832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4</a:t>
            </a:r>
            <a:endParaRPr lang="en-IE" dirty="0"/>
          </a:p>
        </p:txBody>
      </p:sp>
      <p:sp>
        <p:nvSpPr>
          <p:cNvPr id="19" name="TextBox 18"/>
          <p:cNvSpPr txBox="1"/>
          <p:nvPr/>
        </p:nvSpPr>
        <p:spPr>
          <a:xfrm>
            <a:off x="3707904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20" name="TextBox 19"/>
          <p:cNvSpPr txBox="1"/>
          <p:nvPr/>
        </p:nvSpPr>
        <p:spPr>
          <a:xfrm>
            <a:off x="5004048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7</a:t>
            </a:r>
            <a:endParaRPr lang="en-IE" dirty="0"/>
          </a:p>
        </p:txBody>
      </p:sp>
      <p:sp>
        <p:nvSpPr>
          <p:cNvPr id="21" name="TextBox 20"/>
          <p:cNvSpPr txBox="1"/>
          <p:nvPr/>
        </p:nvSpPr>
        <p:spPr>
          <a:xfrm>
            <a:off x="5652120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8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6804248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7452320" y="47971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758" y="13407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90%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99754" y="170080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80%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206084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70%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99754" y="24208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60%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99754" y="3140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40%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107504" y="350100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30%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107504" y="386104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20%</a:t>
            </a:r>
            <a:endParaRPr lang="en-IE" dirty="0"/>
          </a:p>
        </p:txBody>
      </p:sp>
      <p:sp>
        <p:nvSpPr>
          <p:cNvPr id="34" name="TextBox 33"/>
          <p:cNvSpPr txBox="1"/>
          <p:nvPr/>
        </p:nvSpPr>
        <p:spPr>
          <a:xfrm>
            <a:off x="99754" y="42210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10%</a:t>
            </a:r>
            <a:endParaRPr lang="en-IE" dirty="0"/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2238567" y="4437112"/>
            <a:ext cx="1" cy="3821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238567" y="4437112"/>
            <a:ext cx="112295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361518" y="4005064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361518" y="4014356"/>
            <a:ext cx="13939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755433" y="3294276"/>
            <a:ext cx="0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755433" y="3294276"/>
            <a:ext cx="18464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588224" y="2574196"/>
            <a:ext cx="0" cy="72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88224" y="2574196"/>
            <a:ext cx="1944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8519096" y="846004"/>
            <a:ext cx="0" cy="1728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8172400" y="54868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100%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935596" y="1052736"/>
            <a:ext cx="3240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259632" y="908720"/>
            <a:ext cx="16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= Resolution 49</a:t>
            </a:r>
            <a:endParaRPr lang="en-IE" dirty="0"/>
          </a:p>
        </p:txBody>
      </p:sp>
      <p:sp>
        <p:nvSpPr>
          <p:cNvPr id="101" name="TextBox 100"/>
          <p:cNvSpPr txBox="1"/>
          <p:nvPr/>
        </p:nvSpPr>
        <p:spPr>
          <a:xfrm>
            <a:off x="8604448" y="4271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dirty="0"/>
          </a:p>
        </p:txBody>
      </p:sp>
      <p:sp>
        <p:nvSpPr>
          <p:cNvPr id="103" name="TextBox 102"/>
          <p:cNvSpPr txBox="1"/>
          <p:nvPr/>
        </p:nvSpPr>
        <p:spPr>
          <a:xfrm>
            <a:off x="0" y="148570"/>
            <a:ext cx="9143999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Comparison of Provisioning Approaches / Loss Probabilities %</a:t>
            </a:r>
            <a:endParaRPr lang="en-IE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460432" y="4880193"/>
            <a:ext cx="6270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dirty="0" smtClean="0"/>
              <a:t>Months</a:t>
            </a:r>
            <a:endParaRPr lang="en-IE" dirty="0"/>
          </a:p>
        </p:txBody>
      </p:sp>
      <p:sp>
        <p:nvSpPr>
          <p:cNvPr id="128" name="TextBox 127"/>
          <p:cNvSpPr txBox="1"/>
          <p:nvPr/>
        </p:nvSpPr>
        <p:spPr>
          <a:xfrm>
            <a:off x="-36512" y="621849"/>
            <a:ext cx="670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dirty="0" smtClean="0"/>
              <a:t>% Loss</a:t>
            </a:r>
          </a:p>
          <a:p>
            <a:r>
              <a:rPr lang="en-IE" sz="1100" dirty="0" smtClean="0"/>
              <a:t>Forecast</a:t>
            </a:r>
            <a:endParaRPr lang="en-IE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2555776" y="4478923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10%</a:t>
            </a:r>
            <a:endParaRPr lang="en-GB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5284584" y="332679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40%</a:t>
            </a:r>
            <a:endParaRPr lang="en-GB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3700408" y="4005064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</a:t>
            </a:r>
            <a:r>
              <a:rPr lang="en-GB" sz="1000" dirty="0" smtClean="0"/>
              <a:t>0%</a:t>
            </a:r>
            <a:endParaRPr lang="en-GB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308304" y="265368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60%</a:t>
            </a:r>
            <a:endParaRPr lang="en-GB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4132456" y="188663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8</a:t>
            </a:r>
            <a:r>
              <a:rPr lang="en-GB" sz="1000" dirty="0" smtClean="0"/>
              <a:t>0%</a:t>
            </a:r>
            <a:endParaRPr lang="en-GB" sz="10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259632" y="4467309"/>
            <a:ext cx="0" cy="32984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266460" y="4467309"/>
            <a:ext cx="56923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835696" y="4056167"/>
            <a:ext cx="0" cy="41114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835696" y="4056167"/>
            <a:ext cx="65556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2491264" y="3325634"/>
            <a:ext cx="0" cy="72008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2491264" y="3325634"/>
            <a:ext cx="70508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196352" y="2605554"/>
            <a:ext cx="0" cy="72008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196352" y="2595101"/>
            <a:ext cx="662395" cy="1045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858747" y="1916832"/>
            <a:ext cx="0" cy="68872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3858747" y="1916832"/>
            <a:ext cx="64807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506819" y="1253081"/>
            <a:ext cx="0" cy="6637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506819" y="1253081"/>
            <a:ext cx="3665581" cy="0"/>
          </a:xfrm>
          <a:prstGeom prst="line">
            <a:avLst/>
          </a:pr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468160" y="4437112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10%</a:t>
            </a:r>
            <a:endParaRPr lang="en-GB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116232" y="404687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2</a:t>
            </a:r>
            <a:r>
              <a:rPr lang="en-GB" sz="1000" dirty="0" smtClean="0"/>
              <a:t>0%</a:t>
            </a:r>
            <a:endParaRPr lang="en-GB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836312" y="332679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40%</a:t>
            </a:r>
            <a:endParaRPr lang="en-GB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590316" y="1238563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100%</a:t>
            </a:r>
            <a:endParaRPr lang="en-GB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484384" y="2606715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60%</a:t>
            </a:r>
            <a:endParaRPr lang="en-GB" sz="1000" dirty="0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935596" y="1412776"/>
            <a:ext cx="32403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259632" y="1268760"/>
            <a:ext cx="265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= Roll Rate Provisioning</a:t>
            </a:r>
            <a:endParaRPr lang="en-IE" dirty="0"/>
          </a:p>
        </p:txBody>
      </p:sp>
      <p:pic>
        <p:nvPicPr>
          <p:cNvPr id="90" name="Picture 5" descr="C:\Users\Declan Mooney\AppData\Local\Temp\SolidDocuments\SolidCapture\SolidCaptureImage14268027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79" y="6089476"/>
            <a:ext cx="27908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5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100" grpId="0"/>
      <p:bldP spid="2" grpId="0"/>
      <p:bldP spid="60" grpId="0"/>
      <p:bldP spid="62" grpId="0"/>
      <p:bldP spid="110" grpId="0"/>
      <p:bldP spid="61" grpId="0"/>
      <p:bldP spid="106" grpId="0"/>
      <p:bldP spid="107" grpId="0"/>
      <p:bldP spid="108" grpId="0"/>
      <p:bldP spid="109" grpId="0"/>
      <p:bldP spid="111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93775"/>
          </a:xfrm>
        </p:spPr>
        <p:txBody>
          <a:bodyPr/>
          <a:lstStyle/>
          <a:p>
            <a:r>
              <a:rPr lang="en-IE" sz="4000" dirty="0" smtClean="0"/>
              <a:t>ECM Analytics – What it does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973263"/>
            <a:ext cx="7355160" cy="44259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400" dirty="0" smtClean="0"/>
              <a:t>Expert Management System measuring retail credit risk </a:t>
            </a:r>
            <a:r>
              <a:rPr lang="en-IE" sz="2400" b="1" dirty="0" smtClean="0"/>
              <a:t>objectively</a:t>
            </a:r>
            <a:r>
              <a:rPr lang="en-IE" sz="2400" i="1" dirty="0" smtClean="0"/>
              <a:t>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IE" sz="2400" b="1" i="1" dirty="0"/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400" b="1" dirty="0" smtClean="0"/>
              <a:t>Statistical </a:t>
            </a:r>
            <a:r>
              <a:rPr lang="en-IE" sz="2400" dirty="0" smtClean="0"/>
              <a:t>and</a:t>
            </a:r>
            <a:r>
              <a:rPr lang="en-IE" sz="2400" b="1" dirty="0" smtClean="0"/>
              <a:t> Mathematical </a:t>
            </a:r>
            <a:r>
              <a:rPr lang="en-GB" sz="2400" dirty="0" smtClean="0"/>
              <a:t>model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400" dirty="0" smtClean="0"/>
              <a:t>Experience-based Analysis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400" dirty="0" smtClean="0"/>
              <a:t>Individualised to Lender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GB" sz="2400" dirty="0" smtClean="0"/>
              <a:t>Standardised Methodology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GB" sz="2400" dirty="0" smtClean="0"/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IE" sz="2400" dirty="0" smtClean="0"/>
              <a:t>Based </a:t>
            </a:r>
            <a:r>
              <a:rPr lang="en-GB" sz="2400" dirty="0" smtClean="0"/>
              <a:t>on the </a:t>
            </a:r>
            <a:r>
              <a:rPr lang="en-GB" sz="2400" b="1" dirty="0"/>
              <a:t>L</a:t>
            </a:r>
            <a:r>
              <a:rPr lang="en-GB" sz="2400" b="1" dirty="0" smtClean="0"/>
              <a:t>ender’s</a:t>
            </a:r>
            <a:r>
              <a:rPr lang="en-GB" sz="2400" dirty="0" smtClean="0"/>
              <a:t> own </a:t>
            </a:r>
            <a:r>
              <a:rPr lang="en-GB" sz="2400" b="1" dirty="0" smtClean="0"/>
              <a:t>most recent experience</a:t>
            </a:r>
            <a:r>
              <a:rPr lang="en-GB" sz="2400" dirty="0" smtClean="0"/>
              <a:t>.</a:t>
            </a:r>
            <a:endParaRPr lang="en-IE" sz="2400" dirty="0" smtClean="0"/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en-GB" dirty="0" smtClean="0"/>
              <a:t> </a:t>
            </a:r>
            <a:endParaRPr lang="en-IE" dirty="0"/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1600200" y="63992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3886200" y="639921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6323013"/>
            <a:ext cx="16779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E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503589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ECM Benefits for Credit Unions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4713387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Reduces Bad Debts </a:t>
            </a:r>
            <a:r>
              <a:rPr lang="en-GB" sz="2400" dirty="0" smtClean="0"/>
              <a:t>– by Risk Avoidance</a:t>
            </a:r>
            <a:endParaRPr lang="en-GB" sz="1000" dirty="0" smtClean="0"/>
          </a:p>
          <a:p>
            <a:r>
              <a:rPr lang="en-GB" sz="2800" dirty="0" smtClean="0"/>
              <a:t>Improves Loan Quality </a:t>
            </a:r>
            <a:r>
              <a:rPr lang="en-GB" sz="2400" dirty="0" smtClean="0"/>
              <a:t>– by Risk Mitigation</a:t>
            </a:r>
            <a:endParaRPr lang="en-GB" sz="2800" dirty="0" smtClean="0"/>
          </a:p>
          <a:p>
            <a:r>
              <a:rPr lang="en-GB" sz="2800" dirty="0" smtClean="0"/>
              <a:t>Improves Loan Margin </a:t>
            </a:r>
            <a:r>
              <a:rPr lang="en-GB" sz="2400" dirty="0" smtClean="0"/>
              <a:t>– by Appropriate Pricing</a:t>
            </a:r>
            <a:endParaRPr lang="en-GB" sz="2800" dirty="0" smtClean="0"/>
          </a:p>
          <a:p>
            <a:r>
              <a:rPr lang="en-GB" sz="2800" dirty="0" smtClean="0"/>
              <a:t>Improves Executive Performance </a:t>
            </a:r>
            <a:r>
              <a:rPr lang="en-GB" sz="2400" dirty="0" smtClean="0"/>
              <a:t>– by providing 							Objective Analyses</a:t>
            </a:r>
          </a:p>
          <a:p>
            <a:r>
              <a:rPr lang="en-GB" sz="2800" dirty="0" smtClean="0"/>
              <a:t>Focuses and Directs Credit Control Activity, including developing arrears trends</a:t>
            </a:r>
          </a:p>
          <a:p>
            <a:r>
              <a:rPr lang="en-GB" sz="2800" dirty="0" smtClean="0"/>
              <a:t>Compliant Reporting of Provisions and Loan Reviews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295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IE" sz="3600" dirty="0" smtClean="0"/>
              <a:t>ECM Analytics – Some Clients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01966"/>
            <a:ext cx="657858" cy="107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6" t="10837" r="27316" b="34697"/>
          <a:stretch>
            <a:fillRect/>
          </a:stretch>
        </p:blipFill>
        <p:spPr bwMode="auto">
          <a:xfrm>
            <a:off x="467544" y="3861048"/>
            <a:ext cx="697516" cy="62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1385161" cy="48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546409"/>
            <a:ext cx="2190950" cy="102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5" descr="http://www.louisvilleair.com/wp-content/uploads/GE-Money-logo-153-0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02779"/>
            <a:ext cx="1135407" cy="850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979712" y="4581128"/>
            <a:ext cx="2124379" cy="267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Lombard &amp; Ulster</a:t>
            </a:r>
          </a:p>
        </p:txBody>
      </p:sp>
      <p:pic>
        <p:nvPicPr>
          <p:cNvPr id="9226" name="Picture 2" descr="http://training.onenetwork.ifg.ie/c/flash/b2b_logos/friends_first_logo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6" r="10641"/>
          <a:stretch>
            <a:fillRect/>
          </a:stretch>
        </p:blipFill>
        <p:spPr bwMode="auto">
          <a:xfrm>
            <a:off x="4283968" y="3861048"/>
            <a:ext cx="1538745" cy="82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5496" y="4539530"/>
            <a:ext cx="1584176" cy="401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Credit Unions</a:t>
            </a:r>
            <a:endParaRPr lang="en-IE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558924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211960" y="1988840"/>
            <a:ext cx="1584176" cy="1028788"/>
            <a:chOff x="2024513" y="1496195"/>
            <a:chExt cx="3366616" cy="2096646"/>
          </a:xfrm>
        </p:grpSpPr>
        <p:pic>
          <p:nvPicPr>
            <p:cNvPr id="9221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40" r="12061"/>
            <a:stretch>
              <a:fillRect/>
            </a:stretch>
          </p:blipFill>
          <p:spPr bwMode="auto">
            <a:xfrm>
              <a:off x="3050356" y="1496195"/>
              <a:ext cx="1269577" cy="133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843808" y="2160520"/>
              <a:ext cx="2016226" cy="10524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24513" y="2087461"/>
              <a:ext cx="3366616" cy="1505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1">
                      <a:lumMod val="75000"/>
                    </a:schemeClr>
                  </a:solidFill>
                </a:rPr>
                <a:t>Bank of Ireland Finance</a:t>
              </a:r>
            </a:p>
            <a:p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39552" y="144976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Consulting: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95936" y="1484784"/>
            <a:ext cx="326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ECM Analytics Installations: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6" t="10837" r="27316" b="34697"/>
          <a:stretch>
            <a:fillRect/>
          </a:stretch>
        </p:blipFill>
        <p:spPr bwMode="auto">
          <a:xfrm>
            <a:off x="7380313" y="1844824"/>
            <a:ext cx="742960" cy="661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948264" y="2492896"/>
            <a:ext cx="1676936" cy="401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Credit Unions</a:t>
            </a:r>
            <a:endParaRPr lang="en-IE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9512" y="494116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976941" y="1449766"/>
            <a:ext cx="36004" cy="349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E:\20080513045813premier_direct_logo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45532"/>
            <a:ext cx="1333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504" y="5013176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Reviewing Auditors</a:t>
            </a:r>
          </a:p>
          <a:p>
            <a:endParaRPr lang="en-GB" sz="6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600" dirty="0"/>
              <a:t>KPMG,  </a:t>
            </a:r>
            <a:r>
              <a:rPr lang="en-GB" sz="1600" dirty="0" smtClean="0"/>
              <a:t>PwC, FMB, MSN, Whelan Dowling, etc.</a:t>
            </a:r>
            <a:endParaRPr lang="en-GB" sz="16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1600" dirty="0"/>
              <a:t>Blackrock Consultants (during Bank stress testing)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48264" y="2852936"/>
            <a:ext cx="24482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err="1" smtClean="0">
                <a:solidFill>
                  <a:schemeClr val="tx2">
                    <a:lumMod val="50000"/>
                  </a:schemeClr>
                </a:solidFill>
              </a:rPr>
              <a:t>Tullamore</a:t>
            </a: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</a:p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Bray, 	</a:t>
            </a:r>
          </a:p>
          <a:p>
            <a:r>
              <a:rPr lang="en-GB" sz="1400" b="1" dirty="0" err="1" smtClean="0">
                <a:solidFill>
                  <a:schemeClr val="tx2">
                    <a:lumMod val="50000"/>
                  </a:schemeClr>
                </a:solidFill>
              </a:rPr>
              <a:t>Cuchullain</a:t>
            </a: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 	</a:t>
            </a:r>
          </a:p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Tallaght West </a:t>
            </a:r>
          </a:p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Prison Services </a:t>
            </a:r>
          </a:p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Dundalk</a:t>
            </a:r>
          </a:p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St. Dominic 	</a:t>
            </a:r>
          </a:p>
          <a:p>
            <a:r>
              <a:rPr lang="en-GB" sz="1400" b="1" dirty="0" err="1" smtClean="0">
                <a:solidFill>
                  <a:schemeClr val="tx2">
                    <a:lumMod val="50000"/>
                  </a:schemeClr>
                </a:solidFill>
              </a:rPr>
              <a:t>Navan</a:t>
            </a:r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ESSCU (in delivery) </a:t>
            </a:r>
            <a:endParaRPr lang="en-GB" sz="1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600" dirty="0"/>
          </a:p>
          <a:p>
            <a:pPr marL="800100" lvl="1" indent="-342900">
              <a:buFont typeface="Arial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21053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04088" y="1770063"/>
            <a:ext cx="1185862" cy="381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accent2">
                    <a:lumMod val="75000"/>
                  </a:schemeClr>
                </a:solidFill>
              </a:rPr>
              <a:t>(1.5k)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02350" y="1770063"/>
            <a:ext cx="1185863" cy="381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accent2">
                    <a:lumMod val="75000"/>
                  </a:schemeClr>
                </a:solidFill>
              </a:rPr>
              <a:t>(1k)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62075" y="1770063"/>
            <a:ext cx="1185863" cy="381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3.5k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7938" y="1770063"/>
            <a:ext cx="1185862" cy="381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2.7k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94263" y="1770063"/>
            <a:ext cx="1185862" cy="381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0.5k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6975" y="1770063"/>
            <a:ext cx="1185863" cy="381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24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1.3k</a:t>
            </a: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467422"/>
              </p:ext>
            </p:extLst>
          </p:nvPr>
        </p:nvGraphicFramePr>
        <p:xfrm>
          <a:off x="661988" y="1247775"/>
          <a:ext cx="8251825" cy="473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 rot="5400000">
            <a:off x="514312" y="5793969"/>
            <a:ext cx="504453" cy="131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Recognition  Income/Loss</a:t>
            </a:r>
            <a:endParaRPr lang="en-I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25575" y="6200775"/>
            <a:ext cx="7064375" cy="504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5556250" y="6200775"/>
            <a:ext cx="105092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€8,000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56550" y="6200775"/>
            <a:ext cx="104933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  <a:t>(€2,500</a:t>
            </a:r>
            <a:r>
              <a:rPr lang="en-IE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115888"/>
            <a:ext cx="9144000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800" dirty="0">
                <a:solidFill>
                  <a:schemeClr val="tx2">
                    <a:lumMod val="75000"/>
                  </a:schemeClr>
                </a:solidFill>
              </a:rPr>
              <a:t>Traditional Mismatch of Income and Risk </a:t>
            </a:r>
            <a:r>
              <a:rPr lang="en-IE" sz="2800" dirty="0" smtClean="0">
                <a:solidFill>
                  <a:schemeClr val="tx2">
                    <a:lumMod val="75000"/>
                  </a:schemeClr>
                </a:solidFill>
              </a:rPr>
              <a:t>Recognition</a:t>
            </a:r>
            <a:endParaRPr lang="en-IE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900" y="2433236"/>
            <a:ext cx="287784" cy="22330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Income and Credit Risk</a:t>
            </a:r>
          </a:p>
        </p:txBody>
      </p:sp>
      <p:sp>
        <p:nvSpPr>
          <p:cNvPr id="3" name="Oval 2"/>
          <p:cNvSpPr/>
          <p:nvPr/>
        </p:nvSpPr>
        <p:spPr>
          <a:xfrm>
            <a:off x="2915816" y="4054180"/>
            <a:ext cx="2818420" cy="1224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Profit Illusion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52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1368</Words>
  <Application>Microsoft Office PowerPoint</Application>
  <PresentationFormat>On-screen Show (4:3)</PresentationFormat>
  <Paragraphs>756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Empirical Credit-Risk Management (ECM)</vt:lpstr>
      <vt:lpstr>Background – ECM Analytics</vt:lpstr>
      <vt:lpstr>Traditional Spread Sheet Loss Forecasting  for Retail Credit Risk</vt:lpstr>
      <vt:lpstr>PowerPoint Presentation</vt:lpstr>
      <vt:lpstr>PowerPoint Presentation</vt:lpstr>
      <vt:lpstr>ECM Analytics – What it does</vt:lpstr>
      <vt:lpstr>ECM Benefits for Credit Unions</vt:lpstr>
      <vt:lpstr>ECM Analytics – Some Clients</vt:lpstr>
      <vt:lpstr>PowerPoint Presentation</vt:lpstr>
      <vt:lpstr>PowerPoint Presentation</vt:lpstr>
      <vt:lpstr>PowerPoint Presentation</vt:lpstr>
      <vt:lpstr>ECM Analytics - Inputs</vt:lpstr>
      <vt:lpstr>ECM Analytics - Outputs</vt:lpstr>
      <vt:lpstr>PowerPoint Presentation</vt:lpstr>
      <vt:lpstr>ECM Analytics Unique Features</vt:lpstr>
      <vt:lpstr>Benefits</vt:lpstr>
      <vt:lpstr>PowerPoint Presentation</vt:lpstr>
      <vt:lpstr>Sample Comparison Forecasts</vt:lpstr>
      <vt:lpstr>Sample Comparison Forecasts</vt:lpstr>
      <vt:lpstr>Sample Comparison Forecasts</vt:lpstr>
      <vt:lpstr>Sample Comparison Forecasts</vt:lpstr>
      <vt:lpstr>Sample Comparison Forecasts</vt:lpstr>
      <vt:lpstr>Sample Comparison Forecasts</vt:lpstr>
      <vt:lpstr>Benefits</vt:lpstr>
      <vt:lpstr>ECM Analytics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Credit Risk Management (ECM)</dc:title>
  <dc:creator>Edfk</dc:creator>
  <cp:lastModifiedBy>Declan Mooney</cp:lastModifiedBy>
  <cp:revision>531</cp:revision>
  <cp:lastPrinted>2013-04-08T13:58:37Z</cp:lastPrinted>
  <dcterms:created xsi:type="dcterms:W3CDTF">2011-03-09T22:38:40Z</dcterms:created>
  <dcterms:modified xsi:type="dcterms:W3CDTF">2013-07-26T13:07:41Z</dcterms:modified>
</cp:coreProperties>
</file>